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81" r:id="rId3"/>
    <p:sldId id="257" r:id="rId4"/>
    <p:sldId id="258" r:id="rId5"/>
    <p:sldId id="260" r:id="rId6"/>
    <p:sldId id="259" r:id="rId7"/>
    <p:sldId id="261" r:id="rId8"/>
    <p:sldId id="263" r:id="rId9"/>
    <p:sldId id="264" r:id="rId10"/>
    <p:sldId id="265" r:id="rId11"/>
    <p:sldId id="266"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18" autoAdjust="0"/>
  </p:normalViewPr>
  <p:slideViewPr>
    <p:cSldViewPr>
      <p:cViewPr varScale="1">
        <p:scale>
          <a:sx n="88" d="100"/>
          <a:sy n="88" d="100"/>
        </p:scale>
        <p:origin x="-1068" y="-114"/>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9BBF585-4460-492E-B499-232E419B9DF3}" type="datetimeFigureOut">
              <a:rPr lang="ru-RU" smtClean="0"/>
              <a:t>28.06.2018</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8FC3BF5-6AC9-4948-B274-717EC2E6017F}" type="slidenum">
              <a:rPr lang="ru-RU" smtClean="0"/>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8FC3BF5-6AC9-4948-B274-717EC2E6017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9BBF585-4460-492E-B499-232E419B9DF3}" type="datetimeFigureOut">
              <a:rPr lang="ru-RU" smtClean="0"/>
              <a:t>28.06.2018</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8FC3BF5-6AC9-4948-B274-717EC2E6017F}" type="slidenum">
              <a:rPr lang="ru-RU" smtClean="0"/>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18FC3BF5-6AC9-4948-B274-717EC2E6017F}" type="slidenum">
              <a:rPr lang="ru-RU" smtClean="0"/>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18FC3BF5-6AC9-4948-B274-717EC2E6017F}"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18FC3BF5-6AC9-4948-B274-717EC2E6017F}" type="slidenum">
              <a:rPr lang="ru-RU" smtClean="0"/>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18FC3BF5-6AC9-4948-B274-717EC2E6017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9BBF585-4460-492E-B499-232E419B9DF3}" type="datetimeFigureOut">
              <a:rPr lang="ru-RU" smtClean="0"/>
              <a:t>28.06.2018</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8FC3BF5-6AC9-4948-B274-717EC2E6017F}" type="slidenum">
              <a:rPr lang="ru-RU" smtClean="0"/>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9BBF585-4460-492E-B499-232E419B9DF3}" type="datetimeFigureOut">
              <a:rPr lang="ru-RU" smtClean="0"/>
              <a:t>28.06.2018</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8FC3BF5-6AC9-4948-B274-717EC2E6017F}" type="slidenum">
              <a:rPr lang="ru-RU" smtClean="0"/>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8FC3BF5-6AC9-4948-B274-717EC2E6017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9BBF585-4460-492E-B499-232E419B9DF3}" type="datetimeFigureOut">
              <a:rPr lang="ru-RU" smtClean="0"/>
              <a:t>28.06.2018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8FC3BF5-6AC9-4948-B274-717EC2E6017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9BBF585-4460-492E-B499-232E419B9DF3}" type="datetimeFigureOut">
              <a:rPr lang="ru-RU" smtClean="0"/>
              <a:t>28.06.2018</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18FC3BF5-6AC9-4948-B274-717EC2E6017F}" type="slidenum">
              <a:rPr lang="ru-RU" smtClean="0"/>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149080"/>
            <a:ext cx="7560840" cy="1944216"/>
          </a:xfrm>
        </p:spPr>
        <p:txBody>
          <a:bodyPr>
            <a:normAutofit fontScale="90000"/>
          </a:bodyPr>
          <a:lstStyle/>
          <a:p>
            <a:pPr algn="ctr"/>
            <a:r>
              <a:rPr lang="ru-RU" dirty="0" smtClean="0">
                <a:latin typeface="Constantia" pitchFamily="18" charset="0"/>
                <a:ea typeface="Arial Unicode MS" pitchFamily="34" charset="-128"/>
                <a:cs typeface="Arial Unicode MS" pitchFamily="34" charset="-128"/>
              </a:rPr>
              <a:t/>
            </a:r>
            <a:br>
              <a:rPr lang="ru-RU" dirty="0" smtClean="0">
                <a:latin typeface="Constantia" pitchFamily="18" charset="0"/>
                <a:ea typeface="Arial Unicode MS" pitchFamily="34" charset="-128"/>
                <a:cs typeface="Arial Unicode MS" pitchFamily="34" charset="-128"/>
              </a:rPr>
            </a:br>
            <a:r>
              <a:rPr lang="ru-RU" dirty="0" smtClean="0">
                <a:latin typeface="Constantia" pitchFamily="18" charset="0"/>
                <a:ea typeface="Arial Unicode MS" pitchFamily="34" charset="-128"/>
                <a:cs typeface="Arial Unicode MS" pitchFamily="34" charset="-128"/>
              </a:rPr>
              <a:t/>
            </a:r>
            <a:br>
              <a:rPr lang="ru-RU" dirty="0" smtClean="0">
                <a:latin typeface="Constantia" pitchFamily="18" charset="0"/>
                <a:ea typeface="Arial Unicode MS" pitchFamily="34" charset="-128"/>
                <a:cs typeface="Arial Unicode MS" pitchFamily="34" charset="-128"/>
              </a:rPr>
            </a:br>
            <a:r>
              <a:rPr lang="ru-RU" sz="2200" dirty="0" smtClean="0">
                <a:latin typeface="Constantia" pitchFamily="18" charset="0"/>
                <a:ea typeface="Arial Unicode MS" pitchFamily="34" charset="-128"/>
                <a:cs typeface="Arial Unicode MS" pitchFamily="34" charset="-128"/>
              </a:rPr>
              <a:t/>
            </a:r>
            <a:br>
              <a:rPr lang="ru-RU" sz="2200" dirty="0" smtClean="0">
                <a:latin typeface="Constantia" pitchFamily="18" charset="0"/>
                <a:ea typeface="Arial Unicode MS" pitchFamily="34" charset="-128"/>
                <a:cs typeface="Arial Unicode MS" pitchFamily="34" charset="-128"/>
              </a:rPr>
            </a:br>
            <a:r>
              <a:rPr lang="ru-RU" sz="3100" dirty="0" smtClean="0">
                <a:latin typeface="Constantia" pitchFamily="18" charset="0"/>
                <a:ea typeface="Arial Unicode MS" pitchFamily="34" charset="-128"/>
                <a:cs typeface="Arial Unicode MS" pitchFamily="34" charset="-128"/>
              </a:rPr>
              <a:t> </a:t>
            </a:r>
            <a:r>
              <a:rPr lang="ru-RU" sz="3100" dirty="0" smtClean="0">
                <a:latin typeface="Constantia" pitchFamily="18" charset="0"/>
                <a:ea typeface="Arial Unicode MS" pitchFamily="34" charset="-128"/>
                <a:cs typeface="Arial Unicode MS" pitchFamily="34" charset="-128"/>
              </a:rPr>
              <a:t/>
            </a:r>
            <a:br>
              <a:rPr lang="ru-RU" sz="3100" dirty="0" smtClean="0">
                <a:latin typeface="Constantia" pitchFamily="18" charset="0"/>
                <a:ea typeface="Arial Unicode MS" pitchFamily="34" charset="-128"/>
                <a:cs typeface="Arial Unicode MS" pitchFamily="34" charset="-128"/>
              </a:rPr>
            </a:br>
            <a:r>
              <a:rPr lang="ru-RU" sz="3100" dirty="0" smtClean="0">
                <a:latin typeface="Constantia" pitchFamily="18" charset="0"/>
                <a:ea typeface="Arial Unicode MS" pitchFamily="34" charset="-128"/>
                <a:cs typeface="Arial Unicode MS" pitchFamily="34" charset="-128"/>
              </a:rPr>
              <a:t/>
            </a:r>
            <a:br>
              <a:rPr lang="ru-RU" sz="3100" dirty="0" smtClean="0">
                <a:latin typeface="Constantia" pitchFamily="18" charset="0"/>
                <a:ea typeface="Arial Unicode MS" pitchFamily="34" charset="-128"/>
                <a:cs typeface="Arial Unicode MS" pitchFamily="34" charset="-128"/>
              </a:rPr>
            </a:br>
            <a:r>
              <a:rPr lang="ru-RU" sz="3100" dirty="0" smtClean="0">
                <a:latin typeface="Constantia" pitchFamily="18" charset="0"/>
                <a:ea typeface="Arial Unicode MS" pitchFamily="34" charset="-128"/>
                <a:cs typeface="Arial Unicode MS" pitchFamily="34" charset="-128"/>
              </a:rPr>
              <a:t>Компания </a:t>
            </a:r>
            <a:r>
              <a:rPr lang="ru-RU" sz="3100" dirty="0" smtClean="0">
                <a:latin typeface="Constantia" pitchFamily="18" charset="0"/>
                <a:ea typeface="Arial Unicode MS" pitchFamily="34" charset="-128"/>
                <a:cs typeface="Arial Unicode MS" pitchFamily="34" charset="-128"/>
              </a:rPr>
              <a:t>«</a:t>
            </a:r>
            <a:r>
              <a:rPr lang="ru-RU" sz="3100" dirty="0" err="1" smtClean="0">
                <a:latin typeface="Constantia" pitchFamily="18" charset="0"/>
                <a:ea typeface="Arial Unicode MS" pitchFamily="34" charset="-128"/>
                <a:cs typeface="Arial Unicode MS" pitchFamily="34" charset="-128"/>
              </a:rPr>
              <a:t>Алма-Профиль</a:t>
            </a:r>
            <a:r>
              <a:rPr lang="ru-RU" sz="3100" dirty="0" smtClean="0">
                <a:latin typeface="Constantia" pitchFamily="18" charset="0"/>
                <a:ea typeface="Arial Unicode MS" pitchFamily="34" charset="-128"/>
                <a:cs typeface="Arial Unicode MS" pitchFamily="34" charset="-128"/>
              </a:rPr>
              <a:t/>
            </a:r>
            <a:br>
              <a:rPr lang="ru-RU" sz="3100" dirty="0" smtClean="0">
                <a:latin typeface="Constantia" pitchFamily="18" charset="0"/>
                <a:ea typeface="Arial Unicode MS" pitchFamily="34" charset="-128"/>
                <a:cs typeface="Arial Unicode MS" pitchFamily="34" charset="-128"/>
              </a:rPr>
            </a:br>
            <a:r>
              <a:rPr lang="ru-RU" sz="3100" dirty="0" smtClean="0">
                <a:latin typeface="Constantia" pitchFamily="18" charset="0"/>
                <a:ea typeface="Arial Unicode MS" pitchFamily="34" charset="-128"/>
                <a:cs typeface="Arial Unicode MS" pitchFamily="34" charset="-128"/>
              </a:rPr>
              <a:t> РК , г. </a:t>
            </a:r>
            <a:r>
              <a:rPr lang="ru-RU" sz="3100" dirty="0" err="1" smtClean="0">
                <a:latin typeface="Constantia" pitchFamily="18" charset="0"/>
                <a:ea typeface="Arial Unicode MS" pitchFamily="34" charset="-128"/>
                <a:cs typeface="Arial Unicode MS" pitchFamily="34" charset="-128"/>
              </a:rPr>
              <a:t>Алматы</a:t>
            </a:r>
            <a:r>
              <a:rPr lang="ru-RU" sz="3100" dirty="0" smtClean="0">
                <a:latin typeface="Constantia" pitchFamily="18" charset="0"/>
                <a:ea typeface="Arial Unicode MS" pitchFamily="34" charset="-128"/>
                <a:cs typeface="Arial Unicode MS" pitchFamily="34" charset="-128"/>
              </a:rPr>
              <a:t>, пр. </a:t>
            </a:r>
            <a:r>
              <a:rPr lang="ru-RU" sz="3100" dirty="0" err="1" smtClean="0">
                <a:latin typeface="Constantia" pitchFamily="18" charset="0"/>
                <a:ea typeface="Arial Unicode MS" pitchFamily="34" charset="-128"/>
                <a:cs typeface="Arial Unicode MS" pitchFamily="34" charset="-128"/>
              </a:rPr>
              <a:t>Райымбека</a:t>
            </a:r>
            <a:r>
              <a:rPr lang="ru-RU" sz="3100" dirty="0" smtClean="0">
                <a:latin typeface="Constantia" pitchFamily="18" charset="0"/>
                <a:ea typeface="Arial Unicode MS" pitchFamily="34" charset="-128"/>
                <a:cs typeface="Arial Unicode MS" pitchFamily="34" charset="-128"/>
              </a:rPr>
              <a:t> 212/1 (</a:t>
            </a:r>
            <a:r>
              <a:rPr lang="ru-RU" sz="3100" dirty="0" err="1" smtClean="0">
                <a:latin typeface="Constantia" pitchFamily="18" charset="0"/>
                <a:ea typeface="Arial Unicode MS" pitchFamily="34" charset="-128"/>
                <a:cs typeface="Arial Unicode MS" pitchFamily="34" charset="-128"/>
              </a:rPr>
              <a:t>уг</a:t>
            </a:r>
            <a:r>
              <a:rPr lang="ru-RU" sz="3100" dirty="0" smtClean="0">
                <a:latin typeface="Constantia" pitchFamily="18" charset="0"/>
                <a:ea typeface="Arial Unicode MS" pitchFamily="34" charset="-128"/>
                <a:cs typeface="Arial Unicode MS" pitchFamily="34" charset="-128"/>
              </a:rPr>
              <a:t>. </a:t>
            </a:r>
            <a:r>
              <a:rPr lang="ru-RU" sz="3100" dirty="0" err="1" smtClean="0">
                <a:latin typeface="Constantia" pitchFamily="18" charset="0"/>
                <a:ea typeface="Arial Unicode MS" pitchFamily="34" charset="-128"/>
                <a:cs typeface="Arial Unicode MS" pitchFamily="34" charset="-128"/>
              </a:rPr>
              <a:t>Розыбакиева</a:t>
            </a:r>
            <a:r>
              <a:rPr lang="ru-RU" sz="3100" dirty="0" smtClean="0">
                <a:latin typeface="Constantia" pitchFamily="18" charset="0"/>
                <a:ea typeface="Arial Unicode MS" pitchFamily="34" charset="-128"/>
                <a:cs typeface="Arial Unicode MS" pitchFamily="34" charset="-128"/>
              </a:rPr>
              <a:t>) </a:t>
            </a:r>
            <a:r>
              <a:rPr lang="ru-RU" sz="3100" dirty="0" err="1" smtClean="0">
                <a:latin typeface="Constantia" pitchFamily="18" charset="0"/>
                <a:ea typeface="Arial Unicode MS" pitchFamily="34" charset="-128"/>
                <a:cs typeface="Arial Unicode MS" pitchFamily="34" charset="-128"/>
              </a:rPr>
              <a:t>оф</a:t>
            </a:r>
            <a:r>
              <a:rPr lang="ru-RU" sz="3100" dirty="0" smtClean="0">
                <a:latin typeface="Constantia" pitchFamily="18" charset="0"/>
                <a:ea typeface="Arial Unicode MS" pitchFamily="34" charset="-128"/>
                <a:cs typeface="Arial Unicode MS" pitchFamily="34" charset="-128"/>
              </a:rPr>
              <a:t> 109 </a:t>
            </a:r>
            <a:r>
              <a:rPr lang="ru-RU" sz="3100" dirty="0" smtClean="0">
                <a:latin typeface="Constantia" pitchFamily="18" charset="0"/>
                <a:ea typeface="Arial Unicode MS" pitchFamily="34" charset="-128"/>
                <a:cs typeface="Arial Unicode MS" pitchFamily="34" charset="-128"/>
              </a:rPr>
              <a:t>тел</a:t>
            </a:r>
            <a:r>
              <a:rPr lang="ru-RU" sz="3100" dirty="0" smtClean="0">
                <a:latin typeface="Constantia" pitchFamily="18" charset="0"/>
                <a:ea typeface="Arial Unicode MS" pitchFamily="34" charset="-128"/>
                <a:cs typeface="Arial Unicode MS" pitchFamily="34" charset="-128"/>
              </a:rPr>
              <a:t>.: +7 (727) 354 39 33, </a:t>
            </a:r>
            <a:r>
              <a:rPr lang="ru-RU" sz="3100" dirty="0" err="1" smtClean="0">
                <a:latin typeface="Constantia" pitchFamily="18" charset="0"/>
                <a:ea typeface="Arial Unicode MS" pitchFamily="34" charset="-128"/>
                <a:cs typeface="Arial Unicode MS" pitchFamily="34" charset="-128"/>
              </a:rPr>
              <a:t>моб</a:t>
            </a:r>
            <a:r>
              <a:rPr lang="ru-RU" sz="3100" dirty="0" smtClean="0">
                <a:latin typeface="Constantia" pitchFamily="18" charset="0"/>
                <a:ea typeface="Arial Unicode MS" pitchFamily="34" charset="-128"/>
                <a:cs typeface="Arial Unicode MS" pitchFamily="34" charset="-128"/>
              </a:rPr>
              <a:t>.:  +7 (705) 443 68 </a:t>
            </a:r>
            <a:r>
              <a:rPr lang="ru-RU" sz="3100" dirty="0" smtClean="0">
                <a:latin typeface="Constantia" pitchFamily="18" charset="0"/>
                <a:ea typeface="Arial Unicode MS" pitchFamily="34" charset="-128"/>
                <a:cs typeface="Arial Unicode MS" pitchFamily="34" charset="-128"/>
              </a:rPr>
              <a:t>34; +7 (777) 250 06 23</a:t>
            </a:r>
            <a:endParaRPr lang="ru-RU" sz="3100" dirty="0">
              <a:latin typeface="Constantia" pitchFamily="18" charset="0"/>
              <a:ea typeface="Arial Unicode MS" pitchFamily="34" charset="-128"/>
              <a:cs typeface="Arial Unicode MS" pitchFamily="34" charset="-128"/>
            </a:endParaRPr>
          </a:p>
        </p:txBody>
      </p:sp>
      <p:pic>
        <p:nvPicPr>
          <p:cNvPr id="7" name="Рисунок 6" descr="WhatsApp Image 2018-05-25 at 14.29.44.jpeg"/>
          <p:cNvPicPr>
            <a:picLocks noGrp="1" noChangeAspect="1"/>
          </p:cNvPicPr>
          <p:nvPr>
            <p:ph type="pic" idx="1"/>
          </p:nvPr>
        </p:nvPicPr>
        <p:blipFill>
          <a:blip r:embed="rId2" cstate="print"/>
          <a:srcRect t="11830" b="11830"/>
          <a:stretch>
            <a:fillRect/>
          </a:stretch>
        </p:blipFill>
        <p:spPr>
          <a:xfrm>
            <a:off x="683568" y="116632"/>
            <a:ext cx="7867600" cy="3816424"/>
          </a:xfr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2"/>
          <p:cNvSpPr txBox="1">
            <a:spLocks/>
          </p:cNvSpPr>
          <p:nvPr/>
        </p:nvSpPr>
        <p:spPr>
          <a:xfrm>
            <a:off x="1619672" y="1772816"/>
            <a:ext cx="5486400" cy="912255"/>
          </a:xfrm>
          <a:prstGeom prst="rect">
            <a:avLst/>
          </a:prstGeom>
        </p:spPr>
        <p:txBody>
          <a:bodyPr>
            <a:norm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Подзаголовок 2"/>
          <p:cNvSpPr txBox="1">
            <a:spLocks/>
          </p:cNvSpPr>
          <p:nvPr/>
        </p:nvSpPr>
        <p:spPr>
          <a:xfrm>
            <a:off x="3040443" y="5388936"/>
            <a:ext cx="5486400" cy="912255"/>
          </a:xfrm>
          <a:prstGeom prst="rect">
            <a:avLst/>
          </a:prstGeom>
        </p:spPr>
        <p:txBody>
          <a:bodyPr>
            <a:norm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Подзаголовок 2"/>
          <p:cNvSpPr txBox="1">
            <a:spLocks/>
          </p:cNvSpPr>
          <p:nvPr/>
        </p:nvSpPr>
        <p:spPr>
          <a:xfrm>
            <a:off x="3192843" y="1628800"/>
            <a:ext cx="5486400" cy="4824791"/>
          </a:xfrm>
          <a:prstGeom prst="rect">
            <a:avLst/>
          </a:prstGeom>
        </p:spPr>
        <p:txBody>
          <a:bodyPr>
            <a:norm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Подзаголовок 2"/>
          <p:cNvSpPr txBox="1">
            <a:spLocks/>
          </p:cNvSpPr>
          <p:nvPr/>
        </p:nvSpPr>
        <p:spPr>
          <a:xfrm>
            <a:off x="3192843" y="5541336"/>
            <a:ext cx="5486400" cy="912255"/>
          </a:xfrm>
          <a:prstGeom prst="rect">
            <a:avLst/>
          </a:prstGeom>
        </p:spPr>
        <p:txBody>
          <a:bodyPr>
            <a:norm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2800" b="0" i="0" u="none" strike="noStrike" kern="1200" cap="none" spc="0" normalizeH="0" baseline="0" noProof="0" smtClean="0">
              <a:ln>
                <a:noFill/>
              </a:ln>
              <a:solidFill>
                <a:schemeClr val="tx1"/>
              </a:solidFill>
              <a:effectLst/>
              <a:uLnTx/>
              <a:uFillTx/>
              <a:latin typeface="Constantia" pitchFamily="18" charset="0"/>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8"/>
          <p:cNvSpPr txBox="1"/>
          <p:nvPr/>
        </p:nvSpPr>
        <p:spPr>
          <a:xfrm>
            <a:off x="971600" y="1124744"/>
            <a:ext cx="7488832" cy="1477328"/>
          </a:xfrm>
          <a:prstGeom prst="rect">
            <a:avLst/>
          </a:prstGeom>
          <a:noFill/>
        </p:spPr>
        <p:txBody>
          <a:bodyPr wrap="square" rtlCol="0">
            <a:spAutoFit/>
          </a:bodyPr>
          <a:lstStyle/>
          <a:p>
            <a:r>
              <a:rPr lang="ru-RU" sz="3600" dirty="0" smtClean="0"/>
              <a:t>Представляет вашему вниманию фасадные панели </a:t>
            </a:r>
            <a:r>
              <a:rPr lang="en-US" sz="3600" cap="all" dirty="0"/>
              <a:t>DÖCKE</a:t>
            </a:r>
          </a:p>
          <a:p>
            <a:r>
              <a:rPr lang="ru-RU" dirty="0" smtClean="0"/>
              <a:t> </a:t>
            </a:r>
            <a:endParaRPr lang="ru-RU" dirty="0"/>
          </a:p>
        </p:txBody>
      </p:sp>
      <p:pic>
        <p:nvPicPr>
          <p:cNvPr id="11" name="Рисунок 10" descr="brandbook_LOGO.jpg"/>
          <p:cNvPicPr>
            <a:picLocks noChangeAspect="1"/>
          </p:cNvPicPr>
          <p:nvPr/>
        </p:nvPicPr>
        <p:blipFill>
          <a:blip r:embed="rId2" cstate="print"/>
          <a:stretch>
            <a:fillRect/>
          </a:stretch>
        </p:blipFill>
        <p:spPr>
          <a:xfrm>
            <a:off x="2627784" y="2708920"/>
            <a:ext cx="3764146" cy="139273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157192"/>
            <a:ext cx="8229600" cy="1152128"/>
          </a:xfrm>
        </p:spPr>
        <p:txBody>
          <a:bodyPr>
            <a:noAutofit/>
          </a:bodyPr>
          <a:lstStyle/>
          <a:p>
            <a:r>
              <a:rPr lang="ru-RU" sz="1800" b="0" dirty="0" smtClean="0">
                <a:solidFill>
                  <a:schemeClr val="tx1"/>
                </a:solidFill>
                <a:latin typeface="Constantia" pitchFamily="18" charset="0"/>
              </a:rPr>
              <a:t>Фасадные панели </a:t>
            </a:r>
            <a:r>
              <a:rPr lang="ru-RU" sz="1800" b="0" dirty="0" err="1" smtClean="0">
                <a:solidFill>
                  <a:schemeClr val="tx1"/>
                </a:solidFill>
                <a:latin typeface="Constantia" pitchFamily="18" charset="0"/>
              </a:rPr>
              <a:t>Döcke-R</a:t>
            </a:r>
            <a:r>
              <a:rPr lang="ru-RU" sz="1800" b="0" dirty="0" smtClean="0">
                <a:solidFill>
                  <a:schemeClr val="tx1"/>
                </a:solidFill>
                <a:latin typeface="Constantia" pitchFamily="18" charset="0"/>
              </a:rPr>
              <a:t> — инновация на рынке отделочных материалов России и стран СНГ, высококачественный продукт известного бренда. Прочный, красивый, долговечный, этот материал преобразит ваш дом, сделает его архитектурный облик оригинальным и впечатляющим. Минимум 50 лет вашей семье не придется заботиться об обновлении фасада — именно такой срок службы установлен на продукцию </a:t>
            </a:r>
            <a:r>
              <a:rPr lang="ru-RU" sz="1800" b="0" dirty="0" err="1" smtClean="0">
                <a:solidFill>
                  <a:schemeClr val="tx1"/>
                </a:solidFill>
                <a:latin typeface="Constantia" pitchFamily="18" charset="0"/>
              </a:rPr>
              <a:t>Döcke-R</a:t>
            </a:r>
            <a:r>
              <a:rPr lang="ru-RU" sz="1800" b="0" dirty="0" smtClean="0">
                <a:solidFill>
                  <a:schemeClr val="tx1"/>
                </a:solidFill>
                <a:latin typeface="Constantia" pitchFamily="18" charset="0"/>
              </a:rPr>
              <a:t>. Здание будет оставаться все таким же красивым, надежно защищенным от воздействия вредных погодных условий. Удивительно точная имитация дорогостоящих отделочных материалов (камня, кирпича, плитки, песчаника) позволяет покупателю выбрать идеальную отделку для фасада по доступной цене.</a:t>
            </a:r>
            <a:endParaRPr lang="ru-RU" sz="1800" b="0" dirty="0">
              <a:solidFill>
                <a:schemeClr val="tx1"/>
              </a:solidFill>
              <a:latin typeface="Constantia" pitchFamily="18" charset="0"/>
            </a:endParaRPr>
          </a:p>
        </p:txBody>
      </p:sp>
      <p:pic>
        <p:nvPicPr>
          <p:cNvPr id="4" name="Содержимое 3" descr="saiding-cokolnyi-docke-r_1420643725100-300x275.jpg"/>
          <p:cNvPicPr>
            <a:picLocks noGrp="1" noChangeAspect="1"/>
          </p:cNvPicPr>
          <p:nvPr>
            <p:ph idx="1"/>
          </p:nvPr>
        </p:nvPicPr>
        <p:blipFill>
          <a:blip r:embed="rId2" cstate="print"/>
          <a:stretch>
            <a:fillRect/>
          </a:stretch>
        </p:blipFill>
        <p:spPr>
          <a:xfrm>
            <a:off x="2771800" y="188640"/>
            <a:ext cx="3220721" cy="2952328"/>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
            </a:r>
            <a:br>
              <a:rPr lang="ru-RU" dirty="0" smtClean="0"/>
            </a:br>
            <a:r>
              <a:rPr lang="ru-RU" dirty="0" smtClean="0"/>
              <a:t> Производство фасадных панелей Деке</a:t>
            </a:r>
            <a:endParaRPr lang="ru-RU" dirty="0"/>
          </a:p>
        </p:txBody>
      </p:sp>
      <p:pic>
        <p:nvPicPr>
          <p:cNvPr id="4" name="Содержимое 3" descr="23432432.jpg"/>
          <p:cNvPicPr>
            <a:picLocks noGrp="1" noChangeAspect="1"/>
          </p:cNvPicPr>
          <p:nvPr>
            <p:ph idx="1"/>
          </p:nvPr>
        </p:nvPicPr>
        <p:blipFill>
          <a:blip r:embed="rId2" cstate="print"/>
          <a:stretch>
            <a:fillRect/>
          </a:stretch>
        </p:blipFill>
        <p:spPr>
          <a:xfrm>
            <a:off x="1403648" y="1484784"/>
            <a:ext cx="6408712" cy="3777767"/>
          </a:xfrm>
        </p:spPr>
      </p:pic>
      <p:sp>
        <p:nvSpPr>
          <p:cNvPr id="5" name="Прямоугольник 4"/>
          <p:cNvSpPr/>
          <p:nvPr/>
        </p:nvSpPr>
        <p:spPr>
          <a:xfrm>
            <a:off x="1403648" y="5445224"/>
            <a:ext cx="6624736" cy="646331"/>
          </a:xfrm>
          <a:prstGeom prst="rect">
            <a:avLst/>
          </a:prstGeom>
        </p:spPr>
        <p:txBody>
          <a:bodyPr wrap="square">
            <a:spAutoFit/>
          </a:bodyPr>
          <a:lstStyle/>
          <a:p>
            <a:r>
              <a:rPr lang="ru-RU" dirty="0">
                <a:latin typeface="Constantia" pitchFamily="18" charset="0"/>
              </a:rPr>
              <a:t>Производственный комплекс «Дёке </a:t>
            </a:r>
            <a:r>
              <a:rPr lang="ru-RU" dirty="0" err="1">
                <a:latin typeface="Constantia" pitchFamily="18" charset="0"/>
              </a:rPr>
              <a:t>Экстружн</a:t>
            </a:r>
            <a:r>
              <a:rPr lang="ru-RU" dirty="0">
                <a:latin typeface="Constantia" pitchFamily="18" charset="0"/>
              </a:rPr>
              <a:t>», расположен в г. Дмитрове, в 60 километрах от г. Москвы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352928" cy="1754326"/>
          </a:xfrm>
          <a:prstGeom prst="rect">
            <a:avLst/>
          </a:prstGeom>
        </p:spPr>
        <p:txBody>
          <a:bodyPr wrap="square">
            <a:spAutoFit/>
          </a:bodyPr>
          <a:lstStyle/>
          <a:p>
            <a:r>
              <a:rPr lang="ru-RU" dirty="0">
                <a:latin typeface="Constantia" pitchFamily="18" charset="0"/>
              </a:rPr>
              <a:t>Оснащение производственного комплекса «Дёке </a:t>
            </a:r>
            <a:r>
              <a:rPr lang="ru-RU" dirty="0" err="1">
                <a:latin typeface="Constantia" pitchFamily="18" charset="0"/>
              </a:rPr>
              <a:t>Экстружн</a:t>
            </a:r>
            <a:r>
              <a:rPr lang="ru-RU" dirty="0">
                <a:latin typeface="Constantia" pitchFamily="18" charset="0"/>
              </a:rPr>
              <a:t>» составляет самое современное оборудование ведущих немецких и австрийских производителей </a:t>
            </a:r>
            <a:r>
              <a:rPr lang="ru-RU" dirty="0" err="1">
                <a:latin typeface="Constantia" pitchFamily="18" charset="0"/>
              </a:rPr>
              <a:t>экструзионной</a:t>
            </a:r>
            <a:r>
              <a:rPr lang="ru-RU" dirty="0">
                <a:latin typeface="Constantia" pitchFamily="18" charset="0"/>
              </a:rPr>
              <a:t> техники: </a:t>
            </a:r>
            <a:r>
              <a:rPr lang="en-US" dirty="0" err="1">
                <a:latin typeface="Constantia" pitchFamily="18" charset="0"/>
              </a:rPr>
              <a:t>Reimelt</a:t>
            </a:r>
            <a:r>
              <a:rPr lang="en-US" dirty="0">
                <a:latin typeface="Constantia" pitchFamily="18" charset="0"/>
              </a:rPr>
              <a:t> </a:t>
            </a:r>
            <a:r>
              <a:rPr lang="en-US" dirty="0" err="1">
                <a:latin typeface="Constantia" pitchFamily="18" charset="0"/>
              </a:rPr>
              <a:t>Henschel</a:t>
            </a:r>
            <a:r>
              <a:rPr lang="en-US" dirty="0">
                <a:latin typeface="Constantia" pitchFamily="18" charset="0"/>
              </a:rPr>
              <a:t> </a:t>
            </a:r>
            <a:r>
              <a:rPr lang="en-US" dirty="0" err="1">
                <a:latin typeface="Constantia" pitchFamily="18" charset="0"/>
              </a:rPr>
              <a:t>MischSysteme</a:t>
            </a:r>
            <a:r>
              <a:rPr lang="en-US" dirty="0">
                <a:latin typeface="Constantia" pitchFamily="18" charset="0"/>
              </a:rPr>
              <a:t>, Krauss-</a:t>
            </a:r>
            <a:r>
              <a:rPr lang="en-US" dirty="0" err="1">
                <a:latin typeface="Constantia" pitchFamily="18" charset="0"/>
              </a:rPr>
              <a:t>Maffei</a:t>
            </a:r>
            <a:r>
              <a:rPr lang="en-US" dirty="0">
                <a:latin typeface="Constantia" pitchFamily="18" charset="0"/>
              </a:rPr>
              <a:t> </a:t>
            </a:r>
            <a:r>
              <a:rPr lang="en-US" dirty="0" err="1">
                <a:latin typeface="Constantia" pitchFamily="18" charset="0"/>
              </a:rPr>
              <a:t>Kunststofftechnik</a:t>
            </a:r>
            <a:r>
              <a:rPr lang="en-US" dirty="0">
                <a:latin typeface="Constantia" pitchFamily="18" charset="0"/>
              </a:rPr>
              <a:t>, </a:t>
            </a:r>
            <a:r>
              <a:rPr lang="en-US" dirty="0" err="1">
                <a:latin typeface="Constantia" pitchFamily="18" charset="0"/>
              </a:rPr>
              <a:t>Theysohn</a:t>
            </a:r>
            <a:r>
              <a:rPr lang="en-US" dirty="0">
                <a:latin typeface="Constantia" pitchFamily="18" charset="0"/>
              </a:rPr>
              <a:t> </a:t>
            </a:r>
            <a:r>
              <a:rPr lang="en-US" dirty="0" err="1">
                <a:latin typeface="Constantia" pitchFamily="18" charset="0"/>
              </a:rPr>
              <a:t>Extrusionstechnik</a:t>
            </a:r>
            <a:r>
              <a:rPr lang="en-US" dirty="0">
                <a:latin typeface="Constantia" pitchFamily="18" charset="0"/>
              </a:rPr>
              <a:t> GmbH.</a:t>
            </a:r>
            <a:r>
              <a:rPr lang="en-US" dirty="0" smtClean="0">
                <a:latin typeface="Constantia" pitchFamily="18" charset="0"/>
              </a:rPr>
              <a:t/>
            </a:r>
            <a:br>
              <a:rPr lang="en-US" dirty="0" smtClean="0">
                <a:latin typeface="Constantia" pitchFamily="18" charset="0"/>
              </a:rPr>
            </a:br>
            <a:r>
              <a:rPr lang="ru-RU" dirty="0">
                <a:latin typeface="Constantia" pitchFamily="18" charset="0"/>
              </a:rPr>
              <a:t>При изготовлении  фасадных панелей используются </a:t>
            </a:r>
            <a:r>
              <a:rPr lang="ru-RU" dirty="0" err="1">
                <a:latin typeface="Constantia" pitchFamily="18" charset="0"/>
              </a:rPr>
              <a:t>термопластавтоматы</a:t>
            </a:r>
            <a:r>
              <a:rPr lang="ru-RU" dirty="0">
                <a:latin typeface="Constantia" pitchFamily="18" charset="0"/>
              </a:rPr>
              <a:t> </a:t>
            </a:r>
            <a:r>
              <a:rPr lang="en-US" dirty="0">
                <a:latin typeface="Constantia" pitchFamily="18" charset="0"/>
              </a:rPr>
              <a:t>ENGEL Austria GmbH.</a:t>
            </a:r>
            <a:endParaRPr lang="ru-RU" dirty="0">
              <a:latin typeface="Constantia" pitchFamily="18" charset="0"/>
            </a:endParaRPr>
          </a:p>
        </p:txBody>
      </p:sp>
      <p:pic>
        <p:nvPicPr>
          <p:cNvPr id="3" name="Рисунок 2" descr="2342342-300x201.jpg"/>
          <p:cNvPicPr>
            <a:picLocks noChangeAspect="1"/>
          </p:cNvPicPr>
          <p:nvPr/>
        </p:nvPicPr>
        <p:blipFill>
          <a:blip r:embed="rId2" cstate="print"/>
          <a:stretch>
            <a:fillRect/>
          </a:stretch>
        </p:blipFill>
        <p:spPr>
          <a:xfrm>
            <a:off x="3131840" y="2276872"/>
            <a:ext cx="2857500" cy="1914525"/>
          </a:xfrm>
          <a:prstGeom prst="rect">
            <a:avLst/>
          </a:prstGeom>
        </p:spPr>
      </p:pic>
      <p:sp>
        <p:nvSpPr>
          <p:cNvPr id="4" name="Прямоугольник 3"/>
          <p:cNvSpPr/>
          <p:nvPr/>
        </p:nvSpPr>
        <p:spPr>
          <a:xfrm>
            <a:off x="611560" y="4509120"/>
            <a:ext cx="7992888" cy="1477328"/>
          </a:xfrm>
          <a:prstGeom prst="rect">
            <a:avLst/>
          </a:prstGeom>
        </p:spPr>
        <p:txBody>
          <a:bodyPr wrap="square">
            <a:spAutoFit/>
          </a:bodyPr>
          <a:lstStyle/>
          <a:p>
            <a:r>
              <a:rPr lang="ru-RU" dirty="0">
                <a:latin typeface="Constantia" pitchFamily="18" charset="0"/>
              </a:rPr>
              <a:t>С самого начала своей деятельности компания «Дёке </a:t>
            </a:r>
            <a:r>
              <a:rPr lang="ru-RU" dirty="0" err="1">
                <a:latin typeface="Constantia" pitchFamily="18" charset="0"/>
              </a:rPr>
              <a:t>Экстружн</a:t>
            </a:r>
            <a:r>
              <a:rPr lang="ru-RU" dirty="0">
                <a:latin typeface="Constantia" pitchFamily="18" charset="0"/>
              </a:rPr>
              <a:t>» использует для производства винилового </a:t>
            </a:r>
            <a:r>
              <a:rPr lang="ru-RU" dirty="0" err="1">
                <a:latin typeface="Constantia" pitchFamily="18" charset="0"/>
              </a:rPr>
              <a:t>сайдинга</a:t>
            </a:r>
            <a:r>
              <a:rPr lang="ru-RU" dirty="0">
                <a:latin typeface="Constantia" pitchFamily="18" charset="0"/>
              </a:rPr>
              <a:t> и фасадных панелей </a:t>
            </a:r>
            <a:r>
              <a:rPr lang="ru-RU" dirty="0" err="1">
                <a:latin typeface="Constantia" pitchFamily="18" charset="0"/>
              </a:rPr>
              <a:t>Döcke</a:t>
            </a:r>
            <a:r>
              <a:rPr lang="ru-RU" dirty="0">
                <a:latin typeface="Constantia" pitchFamily="18" charset="0"/>
              </a:rPr>
              <a:t>- R, только лучшее сырьё и компоненты ведущих мировых поставщиков данной продукции IKA, </a:t>
            </a:r>
            <a:r>
              <a:rPr lang="ru-RU" dirty="0" err="1">
                <a:latin typeface="Constantia" pitchFamily="18" charset="0"/>
              </a:rPr>
              <a:t>Kronos</a:t>
            </a:r>
            <a:r>
              <a:rPr lang="ru-RU" dirty="0">
                <a:latin typeface="Constantia" pitchFamily="18" charset="0"/>
              </a:rPr>
              <a:t> </a:t>
            </a:r>
            <a:r>
              <a:rPr lang="ru-RU" dirty="0" err="1">
                <a:latin typeface="Constantia" pitchFamily="18" charset="0"/>
              </a:rPr>
              <a:t>Worldwide</a:t>
            </a:r>
            <a:r>
              <a:rPr lang="ru-RU" dirty="0">
                <a:latin typeface="Constantia" pitchFamily="18" charset="0"/>
              </a:rPr>
              <a:t>, </a:t>
            </a:r>
            <a:r>
              <a:rPr lang="ru-RU" dirty="0" err="1">
                <a:latin typeface="Constantia" pitchFamily="18" charset="0"/>
              </a:rPr>
              <a:t>Kaneka</a:t>
            </a:r>
            <a:r>
              <a:rPr lang="ru-RU" dirty="0">
                <a:latin typeface="Constantia" pitchFamily="18" charset="0"/>
              </a:rPr>
              <a:t>, </a:t>
            </a:r>
            <a:r>
              <a:rPr lang="ru-RU" dirty="0" err="1">
                <a:latin typeface="Constantia" pitchFamily="18" charset="0"/>
              </a:rPr>
              <a:t>Dow</a:t>
            </a:r>
            <a:r>
              <a:rPr lang="ru-RU" dirty="0">
                <a:latin typeface="Constantia" pitchFamily="18" charset="0"/>
              </a:rPr>
              <a:t>, </a:t>
            </a:r>
            <a:r>
              <a:rPr lang="ru-RU" dirty="0" err="1">
                <a:latin typeface="Constantia" pitchFamily="18" charset="0"/>
              </a:rPr>
              <a:t>Heubach</a:t>
            </a:r>
            <a:r>
              <a:rPr lang="ru-RU" dirty="0">
                <a:latin typeface="Constantia"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519280"/>
          </a:xfrm>
        </p:spPr>
        <p:txBody>
          <a:bodyPr>
            <a:normAutofit fontScale="90000"/>
          </a:bodyPr>
          <a:lstStyle/>
          <a:p>
            <a:pPr algn="ctr"/>
            <a:r>
              <a:rPr lang="en-US" dirty="0" smtClean="0"/>
              <a:t/>
            </a:r>
            <a:br>
              <a:rPr lang="en-US" dirty="0" smtClean="0"/>
            </a:br>
            <a:r>
              <a:rPr lang="en-US" dirty="0" smtClean="0"/>
              <a:t/>
            </a:r>
            <a:br>
              <a:rPr lang="en-US" dirty="0" smtClean="0"/>
            </a:br>
            <a:r>
              <a:rPr lang="ru-RU" dirty="0" smtClean="0"/>
              <a:t>Технологии</a:t>
            </a:r>
            <a:r>
              <a:rPr lang="ru-RU" dirty="0" smtClean="0"/>
              <a:t/>
            </a:r>
            <a:br>
              <a:rPr lang="ru-RU" dirty="0" smtClean="0"/>
            </a:br>
            <a:endParaRPr lang="ru-RU" dirty="0"/>
          </a:p>
        </p:txBody>
      </p:sp>
      <p:pic>
        <p:nvPicPr>
          <p:cNvPr id="4" name="Содержимое 3" descr="345345-280x300.jpg"/>
          <p:cNvPicPr>
            <a:picLocks noGrp="1" noChangeAspect="1"/>
          </p:cNvPicPr>
          <p:nvPr>
            <p:ph idx="1"/>
          </p:nvPr>
        </p:nvPicPr>
        <p:blipFill>
          <a:blip r:embed="rId2" cstate="print"/>
          <a:stretch>
            <a:fillRect/>
          </a:stretch>
        </p:blipFill>
        <p:spPr>
          <a:xfrm>
            <a:off x="683568" y="1484784"/>
            <a:ext cx="2667000" cy="2857500"/>
          </a:xfrm>
        </p:spPr>
      </p:pic>
      <p:sp>
        <p:nvSpPr>
          <p:cNvPr id="5" name="Прямоугольник 4"/>
          <p:cNvSpPr/>
          <p:nvPr/>
        </p:nvSpPr>
        <p:spPr>
          <a:xfrm>
            <a:off x="3419872" y="1772816"/>
            <a:ext cx="4572000" cy="3785652"/>
          </a:xfrm>
          <a:prstGeom prst="rect">
            <a:avLst/>
          </a:prstGeom>
        </p:spPr>
        <p:txBody>
          <a:bodyPr>
            <a:spAutoFit/>
          </a:bodyPr>
          <a:lstStyle/>
          <a:p>
            <a:pPr fontAlgn="base">
              <a:buFont typeface="Arial" pitchFamily="34" charset="0"/>
              <a:buChar char="•"/>
            </a:pPr>
            <a:r>
              <a:rPr lang="en-US" sz="2400" dirty="0" smtClean="0"/>
              <a:t> </a:t>
            </a:r>
            <a:r>
              <a:rPr lang="ru-RU" sz="2400" dirty="0" smtClean="0"/>
              <a:t>расплавление </a:t>
            </a:r>
            <a:r>
              <a:rPr lang="ru-RU" sz="2400" dirty="0"/>
              <a:t>гранул </a:t>
            </a:r>
            <a:r>
              <a:rPr lang="en-US" sz="2400" dirty="0" smtClean="0"/>
              <a:t>    </a:t>
            </a:r>
            <a:r>
              <a:rPr lang="ru-RU" sz="2400" dirty="0" smtClean="0"/>
              <a:t>полипропилена</a:t>
            </a:r>
            <a:r>
              <a:rPr lang="ru-RU" sz="2400" dirty="0"/>
              <a:t>;</a:t>
            </a:r>
          </a:p>
          <a:p>
            <a:pPr fontAlgn="base">
              <a:buFont typeface="Arial" pitchFamily="34" charset="0"/>
              <a:buChar char="•"/>
            </a:pPr>
            <a:r>
              <a:rPr lang="en-US" sz="2400" dirty="0" smtClean="0"/>
              <a:t> </a:t>
            </a:r>
            <a:r>
              <a:rPr lang="ru-RU" sz="2400" dirty="0" smtClean="0"/>
              <a:t>заполнение </a:t>
            </a:r>
            <a:r>
              <a:rPr lang="ru-RU" sz="2400" dirty="0"/>
              <a:t>пресс-формы;</a:t>
            </a:r>
          </a:p>
          <a:p>
            <a:pPr fontAlgn="base">
              <a:buFont typeface="Arial" pitchFamily="34" charset="0"/>
              <a:buChar char="•"/>
            </a:pPr>
            <a:r>
              <a:rPr lang="en-US" sz="2400" dirty="0" smtClean="0"/>
              <a:t> </a:t>
            </a:r>
            <a:r>
              <a:rPr lang="ru-RU" sz="2400" dirty="0" smtClean="0"/>
              <a:t>получение </a:t>
            </a:r>
            <a:r>
              <a:rPr lang="ru-RU" sz="2400" dirty="0"/>
              <a:t>заготовки панели;</a:t>
            </a:r>
          </a:p>
          <a:p>
            <a:pPr fontAlgn="base">
              <a:buFont typeface="Arial" pitchFamily="34" charset="0"/>
              <a:buChar char="•"/>
            </a:pPr>
            <a:r>
              <a:rPr lang="en-US" sz="2400" dirty="0" smtClean="0"/>
              <a:t> </a:t>
            </a:r>
            <a:r>
              <a:rPr lang="ru-RU" sz="2400" dirty="0" smtClean="0"/>
              <a:t>обжиг </a:t>
            </a:r>
            <a:r>
              <a:rPr lang="ru-RU" sz="2400" dirty="0"/>
              <a:t>заготовки;</a:t>
            </a:r>
          </a:p>
          <a:p>
            <a:pPr fontAlgn="base">
              <a:buFont typeface="Arial" pitchFamily="34" charset="0"/>
              <a:buChar char="•"/>
            </a:pPr>
            <a:r>
              <a:rPr lang="en-US" sz="2400" dirty="0" smtClean="0"/>
              <a:t> </a:t>
            </a:r>
            <a:r>
              <a:rPr lang="ru-RU" sz="2400" dirty="0" smtClean="0"/>
              <a:t>горячее </a:t>
            </a:r>
            <a:r>
              <a:rPr lang="ru-RU" sz="2400" dirty="0"/>
              <a:t>окрашивание основы;</a:t>
            </a:r>
          </a:p>
          <a:p>
            <a:pPr fontAlgn="base">
              <a:buFont typeface="Arial" pitchFamily="34" charset="0"/>
              <a:buChar char="•"/>
            </a:pPr>
            <a:r>
              <a:rPr lang="en-US" sz="2400" dirty="0" smtClean="0"/>
              <a:t> </a:t>
            </a:r>
            <a:r>
              <a:rPr lang="ru-RU" sz="2400" dirty="0" smtClean="0"/>
              <a:t>нанесение </a:t>
            </a:r>
            <a:r>
              <a:rPr lang="ru-RU" sz="2400" dirty="0"/>
              <a:t>оттенков;</a:t>
            </a:r>
          </a:p>
          <a:p>
            <a:pPr fontAlgn="base">
              <a:buFont typeface="Arial" pitchFamily="34" charset="0"/>
              <a:buChar char="•"/>
            </a:pPr>
            <a:r>
              <a:rPr lang="en-US" sz="2400" dirty="0" smtClean="0"/>
              <a:t> </a:t>
            </a:r>
            <a:r>
              <a:rPr lang="ru-RU" sz="2400" dirty="0" smtClean="0"/>
              <a:t>быстрая </a:t>
            </a:r>
            <a:r>
              <a:rPr lang="ru-RU" sz="2400" dirty="0"/>
              <a:t>сушка;</a:t>
            </a:r>
          </a:p>
          <a:p>
            <a:pPr fontAlgn="base">
              <a:buFont typeface="Arial" pitchFamily="34" charset="0"/>
              <a:buChar char="•"/>
            </a:pPr>
            <a:r>
              <a:rPr lang="en-US" sz="2400" dirty="0" smtClean="0"/>
              <a:t> </a:t>
            </a:r>
            <a:r>
              <a:rPr lang="ru-RU" sz="2400" dirty="0" smtClean="0"/>
              <a:t>окраска </a:t>
            </a:r>
            <a:r>
              <a:rPr lang="ru-RU" sz="2400" dirty="0"/>
              <a:t>швов</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1948"/>
            <a:ext cx="8229600" cy="1592876"/>
          </a:xfrm>
        </p:spPr>
        <p:txBody>
          <a:bodyPr>
            <a:normAutofit/>
          </a:bodyPr>
          <a:lstStyle/>
          <a:p>
            <a:pPr algn="ctr"/>
            <a:r>
              <a:rPr lang="ru-RU" dirty="0" smtClean="0"/>
              <a:t>Сферы применения</a:t>
            </a:r>
            <a:br>
              <a:rPr lang="ru-RU" dirty="0" smtClean="0"/>
            </a:br>
            <a:endParaRPr lang="ru-RU" dirty="0"/>
          </a:p>
        </p:txBody>
      </p:sp>
      <p:sp>
        <p:nvSpPr>
          <p:cNvPr id="3" name="Текст 2"/>
          <p:cNvSpPr>
            <a:spLocks noGrp="1"/>
          </p:cNvSpPr>
          <p:nvPr>
            <p:ph type="body" idx="1"/>
          </p:nvPr>
        </p:nvSpPr>
        <p:spPr/>
        <p:txBody>
          <a:bodyPr/>
          <a:lstStyle/>
          <a:p>
            <a:pPr algn="ctr"/>
            <a:r>
              <a:rPr lang="ru-RU" dirty="0" smtClean="0"/>
              <a:t>Стены</a:t>
            </a:r>
            <a:endParaRPr lang="ru-RU" dirty="0"/>
          </a:p>
        </p:txBody>
      </p:sp>
      <p:sp>
        <p:nvSpPr>
          <p:cNvPr id="4" name="Текст 3"/>
          <p:cNvSpPr>
            <a:spLocks noGrp="1"/>
          </p:cNvSpPr>
          <p:nvPr>
            <p:ph type="body" sz="half" idx="3"/>
          </p:nvPr>
        </p:nvSpPr>
        <p:spPr/>
        <p:txBody>
          <a:bodyPr/>
          <a:lstStyle/>
          <a:p>
            <a:pPr algn="ctr"/>
            <a:r>
              <a:rPr lang="ru-RU" dirty="0" smtClean="0"/>
              <a:t>Цоколь</a:t>
            </a:r>
            <a:endParaRPr lang="ru-RU" dirty="0"/>
          </a:p>
        </p:txBody>
      </p:sp>
      <p:pic>
        <p:nvPicPr>
          <p:cNvPr id="7" name="Содержимое 6" descr="as_331_2485 fff.jpg"/>
          <p:cNvPicPr>
            <a:picLocks noGrp="1" noChangeAspect="1"/>
          </p:cNvPicPr>
          <p:nvPr>
            <p:ph sz="quarter" idx="2"/>
          </p:nvPr>
        </p:nvPicPr>
        <p:blipFill>
          <a:blip r:embed="rId2" cstate="print"/>
          <a:stretch>
            <a:fillRect/>
          </a:stretch>
        </p:blipFill>
        <p:spPr>
          <a:xfrm>
            <a:off x="457200" y="2818011"/>
            <a:ext cx="4040188" cy="3030141"/>
          </a:xfrm>
        </p:spPr>
      </p:pic>
      <p:pic>
        <p:nvPicPr>
          <p:cNvPr id="8" name="Содержимое 7" descr="fasadnye-paneli-docke-deke-kollekciya-burg-pod-kamen-na-www.buzuluk.build2last.ru.jpg"/>
          <p:cNvPicPr>
            <a:picLocks noGrp="1" noChangeAspect="1"/>
          </p:cNvPicPr>
          <p:nvPr>
            <p:ph sz="quarter" idx="4"/>
          </p:nvPr>
        </p:nvPicPr>
        <p:blipFill>
          <a:blip r:embed="rId3" cstate="print"/>
          <a:stretch>
            <a:fillRect/>
          </a:stretch>
        </p:blipFill>
        <p:spPr>
          <a:xfrm>
            <a:off x="4932040" y="2780928"/>
            <a:ext cx="3733801" cy="3096344"/>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519280"/>
          </a:xfrm>
        </p:spPr>
        <p:txBody>
          <a:bodyPr>
            <a:normAutofit/>
          </a:bodyPr>
          <a:lstStyle/>
          <a:p>
            <a:pPr algn="ctr"/>
            <a:r>
              <a:rPr lang="ru-RU" dirty="0" smtClean="0"/>
              <a:t>Основные параметры</a:t>
            </a:r>
            <a:br>
              <a:rPr lang="ru-RU" dirty="0" smtClean="0"/>
            </a:br>
            <a:endParaRPr lang="ru-RU" dirty="0"/>
          </a:p>
        </p:txBody>
      </p:sp>
      <p:pic>
        <p:nvPicPr>
          <p:cNvPr id="4" name="Содержимое 3" descr="24242-1024x392.jpg"/>
          <p:cNvPicPr>
            <a:picLocks noGrp="1" noChangeAspect="1"/>
          </p:cNvPicPr>
          <p:nvPr>
            <p:ph idx="1"/>
          </p:nvPr>
        </p:nvPicPr>
        <p:blipFill>
          <a:blip r:embed="rId2" cstate="print"/>
          <a:stretch>
            <a:fillRect/>
          </a:stretch>
        </p:blipFill>
        <p:spPr>
          <a:xfrm>
            <a:off x="611560" y="2060848"/>
            <a:ext cx="8229600" cy="3150394"/>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296144"/>
          </a:xfrm>
        </p:spPr>
        <p:txBody>
          <a:bodyPr>
            <a:normAutofit fontScale="90000"/>
          </a:bodyPr>
          <a:lstStyle/>
          <a:p>
            <a:pPr algn="ctr"/>
            <a:r>
              <a:rPr lang="ru-RU" dirty="0" smtClean="0"/>
              <a:t>Технические инновации</a:t>
            </a:r>
            <a:br>
              <a:rPr lang="ru-RU" dirty="0" smtClean="0"/>
            </a:br>
            <a:endParaRPr lang="ru-RU" dirty="0"/>
          </a:p>
        </p:txBody>
      </p:sp>
      <p:pic>
        <p:nvPicPr>
          <p:cNvPr id="4" name="Содержимое 3" descr="1231231-768x340.jpg"/>
          <p:cNvPicPr>
            <a:picLocks noGrp="1" noChangeAspect="1"/>
          </p:cNvPicPr>
          <p:nvPr>
            <p:ph idx="1"/>
          </p:nvPr>
        </p:nvPicPr>
        <p:blipFill>
          <a:blip r:embed="rId2" cstate="print"/>
          <a:stretch>
            <a:fillRect/>
          </a:stretch>
        </p:blipFill>
        <p:spPr>
          <a:xfrm>
            <a:off x="5004048" y="1484784"/>
            <a:ext cx="3635896" cy="1609641"/>
          </a:xfrm>
        </p:spPr>
      </p:pic>
      <p:sp>
        <p:nvSpPr>
          <p:cNvPr id="5" name="Прямоугольник 4"/>
          <p:cNvSpPr/>
          <p:nvPr/>
        </p:nvSpPr>
        <p:spPr>
          <a:xfrm>
            <a:off x="539552" y="1484784"/>
            <a:ext cx="4104456" cy="1477328"/>
          </a:xfrm>
          <a:prstGeom prst="rect">
            <a:avLst/>
          </a:prstGeom>
        </p:spPr>
        <p:txBody>
          <a:bodyPr wrap="square">
            <a:spAutoFit/>
          </a:bodyPr>
          <a:lstStyle/>
          <a:p>
            <a:r>
              <a:rPr lang="ru-RU" b="1" dirty="0">
                <a:latin typeface="Constantia" pitchFamily="18" charset="0"/>
              </a:rPr>
              <a:t>Усиленные ребра жесткости:</a:t>
            </a:r>
            <a:r>
              <a:rPr lang="ru-RU" dirty="0" smtClean="0">
                <a:latin typeface="Constantia" pitchFamily="18" charset="0"/>
              </a:rPr>
              <a:t/>
            </a:r>
            <a:br>
              <a:rPr lang="ru-RU" dirty="0" smtClean="0">
                <a:latin typeface="Constantia" pitchFamily="18" charset="0"/>
              </a:rPr>
            </a:br>
            <a:r>
              <a:rPr lang="ru-RU" dirty="0">
                <a:latin typeface="Constantia" pitchFamily="18" charset="0"/>
              </a:rPr>
              <a:t>обеспечивают панелям дополнительную прочность, </a:t>
            </a:r>
            <a:r>
              <a:rPr lang="ru-RU" dirty="0" err="1">
                <a:latin typeface="Constantia" pitchFamily="18" charset="0"/>
              </a:rPr>
              <a:t>ветро</a:t>
            </a:r>
            <a:r>
              <a:rPr lang="ru-RU" dirty="0">
                <a:latin typeface="Constantia" pitchFamily="18" charset="0"/>
              </a:rPr>
              <a:t>- и </a:t>
            </a:r>
            <a:r>
              <a:rPr lang="ru-RU" dirty="0" err="1">
                <a:latin typeface="Constantia" pitchFamily="18" charset="0"/>
              </a:rPr>
              <a:t>удароустойчивость</a:t>
            </a:r>
            <a:r>
              <a:rPr lang="ru-RU" dirty="0">
                <a:latin typeface="Constantia" pitchFamily="18" charset="0"/>
              </a:rPr>
              <a:t>, а так же стойкость к деформациям</a:t>
            </a:r>
            <a:r>
              <a:rPr lang="ru-RU" dirty="0"/>
              <a:t>.</a:t>
            </a:r>
          </a:p>
        </p:txBody>
      </p:sp>
      <p:pic>
        <p:nvPicPr>
          <p:cNvPr id="6" name="Рисунок 5" descr="23422-300x168.jpg"/>
          <p:cNvPicPr>
            <a:picLocks noChangeAspect="1"/>
          </p:cNvPicPr>
          <p:nvPr/>
        </p:nvPicPr>
        <p:blipFill>
          <a:blip r:embed="rId3" cstate="print"/>
          <a:stretch>
            <a:fillRect/>
          </a:stretch>
        </p:blipFill>
        <p:spPr>
          <a:xfrm>
            <a:off x="611560" y="2996952"/>
            <a:ext cx="2857500" cy="1600200"/>
          </a:xfrm>
          <a:prstGeom prst="rect">
            <a:avLst/>
          </a:prstGeom>
        </p:spPr>
      </p:pic>
      <p:sp>
        <p:nvSpPr>
          <p:cNvPr id="7" name="Прямоугольник 6"/>
          <p:cNvSpPr/>
          <p:nvPr/>
        </p:nvSpPr>
        <p:spPr>
          <a:xfrm>
            <a:off x="3563888" y="3140968"/>
            <a:ext cx="5256584" cy="1477328"/>
          </a:xfrm>
          <a:prstGeom prst="rect">
            <a:avLst/>
          </a:prstGeom>
        </p:spPr>
        <p:txBody>
          <a:bodyPr wrap="square">
            <a:spAutoFit/>
          </a:bodyPr>
          <a:lstStyle/>
          <a:p>
            <a:r>
              <a:rPr lang="ru-RU" b="1" dirty="0">
                <a:latin typeface="Constantia" pitchFamily="18" charset="0"/>
              </a:rPr>
              <a:t>Надежные замки:</a:t>
            </a:r>
            <a:r>
              <a:rPr lang="ru-RU" dirty="0" smtClean="0">
                <a:latin typeface="Constantia" pitchFamily="18" charset="0"/>
              </a:rPr>
              <a:t/>
            </a:r>
            <a:br>
              <a:rPr lang="ru-RU" dirty="0" smtClean="0">
                <a:latin typeface="Constantia" pitchFamily="18" charset="0"/>
              </a:rPr>
            </a:br>
            <a:r>
              <a:rPr lang="ru-RU" dirty="0">
                <a:latin typeface="Constantia" pitchFamily="18" charset="0"/>
              </a:rPr>
              <a:t>система замков с дополнительными ребрами жесткости позволяет добиться обеспечения надежного соединения панелей в сочетании с более простым монтажом</a:t>
            </a:r>
          </a:p>
        </p:txBody>
      </p:sp>
      <p:pic>
        <p:nvPicPr>
          <p:cNvPr id="8" name="Рисунок 7" descr="23242-300x284.jpg"/>
          <p:cNvPicPr>
            <a:picLocks noChangeAspect="1"/>
          </p:cNvPicPr>
          <p:nvPr/>
        </p:nvPicPr>
        <p:blipFill>
          <a:blip r:embed="rId4" cstate="print"/>
          <a:stretch>
            <a:fillRect/>
          </a:stretch>
        </p:blipFill>
        <p:spPr>
          <a:xfrm>
            <a:off x="6300192" y="4581128"/>
            <a:ext cx="2049693" cy="1872208"/>
          </a:xfrm>
          <a:prstGeom prst="rect">
            <a:avLst/>
          </a:prstGeom>
        </p:spPr>
      </p:pic>
      <p:sp>
        <p:nvSpPr>
          <p:cNvPr id="9" name="Прямоугольник 8"/>
          <p:cNvSpPr/>
          <p:nvPr/>
        </p:nvSpPr>
        <p:spPr>
          <a:xfrm>
            <a:off x="683568" y="4941168"/>
            <a:ext cx="4932040" cy="1477328"/>
          </a:xfrm>
          <a:prstGeom prst="rect">
            <a:avLst/>
          </a:prstGeom>
        </p:spPr>
        <p:txBody>
          <a:bodyPr wrap="square">
            <a:spAutoFit/>
          </a:bodyPr>
          <a:lstStyle/>
          <a:p>
            <a:r>
              <a:rPr lang="ru-RU" b="1" dirty="0">
                <a:latin typeface="Constantia" pitchFamily="18" charset="0"/>
              </a:rPr>
              <a:t>Стабильная геометрия:</a:t>
            </a:r>
            <a:r>
              <a:rPr lang="ru-RU" dirty="0" smtClean="0">
                <a:latin typeface="Constantia" pitchFamily="18" charset="0"/>
              </a:rPr>
              <a:t/>
            </a:r>
            <a:br>
              <a:rPr lang="ru-RU" dirty="0" smtClean="0">
                <a:latin typeface="Constantia" pitchFamily="18" charset="0"/>
              </a:rPr>
            </a:br>
            <a:r>
              <a:rPr lang="ru-RU" dirty="0">
                <a:latin typeface="Constantia" pitchFamily="18" charset="0"/>
              </a:rPr>
              <a:t>специальные упоры делают возможным сохранение правильных тепловых зазоров для обеспечения неизменности геометрии панели во время эксплуатации</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519280"/>
          </a:xfrm>
        </p:spPr>
        <p:txBody>
          <a:bodyPr>
            <a:normAutofit/>
          </a:bodyPr>
          <a:lstStyle/>
          <a:p>
            <a:pPr algn="ctr"/>
            <a:r>
              <a:rPr lang="ru-RU" dirty="0" smtClean="0"/>
              <a:t>Схема окраски</a:t>
            </a:r>
            <a:br>
              <a:rPr lang="ru-RU" dirty="0" smtClean="0"/>
            </a:br>
            <a:endParaRPr lang="ru-RU" dirty="0"/>
          </a:p>
        </p:txBody>
      </p:sp>
      <p:pic>
        <p:nvPicPr>
          <p:cNvPr id="4" name="Содержимое 3" descr="234234-1024x333.jpg"/>
          <p:cNvPicPr>
            <a:picLocks noGrp="1" noChangeAspect="1"/>
          </p:cNvPicPr>
          <p:nvPr>
            <p:ph idx="1"/>
          </p:nvPr>
        </p:nvPicPr>
        <p:blipFill>
          <a:blip r:embed="rId2" cstate="print"/>
          <a:stretch>
            <a:fillRect/>
          </a:stretch>
        </p:blipFill>
        <p:spPr>
          <a:xfrm>
            <a:off x="611560" y="1484785"/>
            <a:ext cx="7920880" cy="2448272"/>
          </a:xfrm>
        </p:spPr>
      </p:pic>
      <p:pic>
        <p:nvPicPr>
          <p:cNvPr id="5" name="Рисунок 4" descr="23424-1024x293.jpg"/>
          <p:cNvPicPr>
            <a:picLocks noChangeAspect="1"/>
          </p:cNvPicPr>
          <p:nvPr/>
        </p:nvPicPr>
        <p:blipFill>
          <a:blip r:embed="rId3" cstate="print"/>
          <a:stretch>
            <a:fillRect/>
          </a:stretch>
        </p:blipFill>
        <p:spPr>
          <a:xfrm>
            <a:off x="611560" y="4365104"/>
            <a:ext cx="7812360" cy="2235372"/>
          </a:xfrm>
          <a:prstGeom prst="rect">
            <a:avLst/>
          </a:prstGeom>
        </p:spPr>
      </p:pic>
      <p:sp>
        <p:nvSpPr>
          <p:cNvPr id="6" name="Прямоугольник 5"/>
          <p:cNvSpPr/>
          <p:nvPr/>
        </p:nvSpPr>
        <p:spPr>
          <a:xfrm>
            <a:off x="2123728" y="4005064"/>
            <a:ext cx="5256584" cy="369332"/>
          </a:xfrm>
          <a:prstGeom prst="rect">
            <a:avLst/>
          </a:prstGeom>
        </p:spPr>
        <p:txBody>
          <a:bodyPr wrap="square">
            <a:spAutoFit/>
          </a:bodyPr>
          <a:lstStyle/>
          <a:p>
            <a:pPr fontAlgn="base"/>
            <a:r>
              <a:rPr lang="ru-RU" b="1" dirty="0" err="1">
                <a:latin typeface="Constantia" pitchFamily="18" charset="0"/>
              </a:rPr>
              <a:t>Тонирование</a:t>
            </a:r>
            <a:r>
              <a:rPr lang="ru-RU" b="1" dirty="0">
                <a:latin typeface="Constantia" pitchFamily="18" charset="0"/>
              </a:rPr>
              <a:t> сложных цветовых схем</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519280"/>
          </a:xfrm>
        </p:spPr>
        <p:txBody>
          <a:bodyPr>
            <a:normAutofit/>
          </a:bodyPr>
          <a:lstStyle/>
          <a:p>
            <a:pPr algn="ctr"/>
            <a:r>
              <a:rPr lang="ru-RU" dirty="0" smtClean="0"/>
              <a:t>Цветовая гамма</a:t>
            </a:r>
            <a:br>
              <a:rPr lang="ru-RU" dirty="0" smtClean="0"/>
            </a:br>
            <a:endParaRPr lang="ru-RU" dirty="0"/>
          </a:p>
        </p:txBody>
      </p:sp>
      <p:pic>
        <p:nvPicPr>
          <p:cNvPr id="5" name="Содержимое 4" descr="36-86-768x512.jpg"/>
          <p:cNvPicPr>
            <a:picLocks noGrp="1" noChangeAspect="1"/>
          </p:cNvPicPr>
          <p:nvPr>
            <p:ph idx="1"/>
          </p:nvPr>
        </p:nvPicPr>
        <p:blipFill>
          <a:blip r:embed="rId2" cstate="print"/>
          <a:stretch>
            <a:fillRect/>
          </a:stretch>
        </p:blipFill>
        <p:spPr>
          <a:xfrm>
            <a:off x="1043608" y="1916832"/>
            <a:ext cx="6788943" cy="4525962"/>
          </a:xfrm>
        </p:spPr>
      </p:pic>
      <p:sp>
        <p:nvSpPr>
          <p:cNvPr id="6" name="Прямоугольник 5"/>
          <p:cNvSpPr/>
          <p:nvPr/>
        </p:nvSpPr>
        <p:spPr>
          <a:xfrm>
            <a:off x="2555776" y="1340768"/>
            <a:ext cx="4392488" cy="584775"/>
          </a:xfrm>
          <a:prstGeom prst="rect">
            <a:avLst/>
          </a:prstGeom>
        </p:spPr>
        <p:txBody>
          <a:bodyPr wrap="square">
            <a:spAutoFit/>
          </a:bodyPr>
          <a:lstStyle/>
          <a:p>
            <a:pPr fontAlgn="base"/>
            <a:r>
              <a:rPr lang="ru-RU" sz="3200" dirty="0"/>
              <a:t>Коллекция </a:t>
            </a:r>
            <a:r>
              <a:rPr lang="en-US" sz="3200" dirty="0"/>
              <a:t>Berg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735304"/>
          </a:xfrm>
        </p:spPr>
        <p:txBody>
          <a:bodyPr>
            <a:normAutofit/>
          </a:bodyPr>
          <a:lstStyle/>
          <a:p>
            <a:pPr algn="ctr"/>
            <a:r>
              <a:rPr lang="ru-RU" dirty="0" smtClean="0"/>
              <a:t>Цвета коллекции </a:t>
            </a:r>
            <a:r>
              <a:rPr lang="en-US" dirty="0" smtClean="0"/>
              <a:t>Berg</a:t>
            </a:r>
            <a:br>
              <a:rPr lang="en-US" dirty="0" smtClean="0"/>
            </a:br>
            <a:endParaRPr lang="ru-RU" dirty="0"/>
          </a:p>
        </p:txBody>
      </p:sp>
      <p:pic>
        <p:nvPicPr>
          <p:cNvPr id="4" name="Содержимое 3" descr="234242-1.jpg"/>
          <p:cNvPicPr>
            <a:picLocks noGrp="1" noChangeAspect="1"/>
          </p:cNvPicPr>
          <p:nvPr>
            <p:ph idx="1"/>
          </p:nvPr>
        </p:nvPicPr>
        <p:blipFill>
          <a:blip r:embed="rId2" cstate="print"/>
          <a:stretch>
            <a:fillRect/>
          </a:stretch>
        </p:blipFill>
        <p:spPr>
          <a:xfrm>
            <a:off x="457200" y="2978648"/>
            <a:ext cx="8229600" cy="186114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519280"/>
          </a:xfrm>
        </p:spPr>
        <p:txBody>
          <a:bodyPr>
            <a:normAutofit/>
          </a:bodyPr>
          <a:lstStyle/>
          <a:p>
            <a:pPr algn="ctr"/>
            <a:r>
              <a:rPr lang="ru-RU" dirty="0" smtClean="0"/>
              <a:t>Коллекция </a:t>
            </a:r>
            <a:r>
              <a:rPr lang="en-US" dirty="0" smtClean="0"/>
              <a:t>Stein</a:t>
            </a:r>
            <a:br>
              <a:rPr lang="en-US" dirty="0" smtClean="0"/>
            </a:br>
            <a:endParaRPr lang="ru-RU" dirty="0"/>
          </a:p>
        </p:txBody>
      </p:sp>
      <p:pic>
        <p:nvPicPr>
          <p:cNvPr id="6" name="Содержимое 5" descr="fasadnye_paneli_Deke_1-1140x560.jpg"/>
          <p:cNvPicPr>
            <a:picLocks noGrp="1" noChangeAspect="1"/>
          </p:cNvPicPr>
          <p:nvPr>
            <p:ph idx="1"/>
          </p:nvPr>
        </p:nvPicPr>
        <p:blipFill>
          <a:blip r:embed="rId2" cstate="print"/>
          <a:stretch>
            <a:fillRect/>
          </a:stretch>
        </p:blipFill>
        <p:spPr>
          <a:xfrm>
            <a:off x="395536" y="1844824"/>
            <a:ext cx="8208546" cy="4032448"/>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519280"/>
          </a:xfrm>
        </p:spPr>
        <p:txBody>
          <a:bodyPr>
            <a:normAutofit/>
          </a:bodyPr>
          <a:lstStyle/>
          <a:p>
            <a:pPr algn="ctr"/>
            <a:r>
              <a:rPr lang="ru-RU" dirty="0" smtClean="0"/>
              <a:t>Цвета коллекции </a:t>
            </a:r>
            <a:r>
              <a:rPr lang="en-US" dirty="0" smtClean="0"/>
              <a:t>Stein</a:t>
            </a:r>
            <a:br>
              <a:rPr lang="en-US" dirty="0" smtClean="0"/>
            </a:br>
            <a:endParaRPr lang="ru-RU" dirty="0"/>
          </a:p>
        </p:txBody>
      </p:sp>
      <p:pic>
        <p:nvPicPr>
          <p:cNvPr id="4" name="Содержимое 3" descr="23423424.jpg"/>
          <p:cNvPicPr>
            <a:picLocks noGrp="1" noChangeAspect="1"/>
          </p:cNvPicPr>
          <p:nvPr>
            <p:ph idx="1"/>
          </p:nvPr>
        </p:nvPicPr>
        <p:blipFill>
          <a:blip r:embed="rId2" cstate="print"/>
          <a:stretch>
            <a:fillRect/>
          </a:stretch>
        </p:blipFill>
        <p:spPr>
          <a:xfrm>
            <a:off x="755576" y="2852936"/>
            <a:ext cx="7518382" cy="1674887"/>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447272"/>
          </a:xfrm>
        </p:spPr>
        <p:txBody>
          <a:bodyPr>
            <a:normAutofit fontScale="90000"/>
          </a:bodyPr>
          <a:lstStyle/>
          <a:p>
            <a:pPr algn="ctr"/>
            <a:r>
              <a:rPr lang="ru-RU" dirty="0" smtClean="0"/>
              <a:t>Коллекция </a:t>
            </a:r>
            <a:r>
              <a:rPr lang="en-US" dirty="0" smtClean="0"/>
              <a:t>Burg</a:t>
            </a:r>
            <a:br>
              <a:rPr lang="en-US" dirty="0" smtClean="0"/>
            </a:br>
            <a:endParaRPr lang="ru-RU" dirty="0"/>
          </a:p>
        </p:txBody>
      </p:sp>
      <p:pic>
        <p:nvPicPr>
          <p:cNvPr id="6" name="Содержимое 5" descr="as_331_2485 fff.jpg"/>
          <p:cNvPicPr>
            <a:picLocks noGrp="1" noChangeAspect="1"/>
          </p:cNvPicPr>
          <p:nvPr>
            <p:ph idx="1"/>
          </p:nvPr>
        </p:nvPicPr>
        <p:blipFill>
          <a:blip r:embed="rId2" cstate="print"/>
          <a:stretch>
            <a:fillRect/>
          </a:stretch>
        </p:blipFill>
        <p:spPr>
          <a:xfrm>
            <a:off x="1331640" y="1556792"/>
            <a:ext cx="6617708" cy="4963281"/>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447272"/>
          </a:xfrm>
        </p:spPr>
        <p:txBody>
          <a:bodyPr>
            <a:normAutofit fontScale="90000"/>
          </a:bodyPr>
          <a:lstStyle/>
          <a:p>
            <a:pPr algn="ctr"/>
            <a:r>
              <a:rPr lang="ru-RU" dirty="0" smtClean="0"/>
              <a:t>Цвета коллекции </a:t>
            </a:r>
            <a:r>
              <a:rPr lang="en-US" dirty="0" smtClean="0"/>
              <a:t>Burg</a:t>
            </a:r>
            <a:br>
              <a:rPr lang="en-US" dirty="0" smtClean="0"/>
            </a:br>
            <a:endParaRPr lang="ru-RU" dirty="0"/>
          </a:p>
        </p:txBody>
      </p:sp>
      <p:pic>
        <p:nvPicPr>
          <p:cNvPr id="4" name="Содержимое 3" descr="1yo23yo.jpg"/>
          <p:cNvPicPr>
            <a:picLocks noGrp="1" noChangeAspect="1"/>
          </p:cNvPicPr>
          <p:nvPr>
            <p:ph idx="1"/>
          </p:nvPr>
        </p:nvPicPr>
        <p:blipFill>
          <a:blip r:embed="rId2" cstate="print"/>
          <a:stretch>
            <a:fillRect/>
          </a:stretch>
        </p:blipFill>
        <p:spPr>
          <a:xfrm>
            <a:off x="457200" y="2050922"/>
            <a:ext cx="8229600" cy="3716594"/>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519280"/>
          </a:xfrm>
        </p:spPr>
        <p:txBody>
          <a:bodyPr>
            <a:normAutofit/>
          </a:bodyPr>
          <a:lstStyle/>
          <a:p>
            <a:pPr algn="ctr"/>
            <a:r>
              <a:rPr lang="ru-RU" dirty="0" smtClean="0"/>
              <a:t>Коллекция </a:t>
            </a:r>
            <a:r>
              <a:rPr lang="en-US" dirty="0" err="1" smtClean="0"/>
              <a:t>Fels</a:t>
            </a:r>
            <a:r>
              <a:rPr lang="en-US" dirty="0" smtClean="0"/>
              <a:t/>
            </a:r>
            <a:br>
              <a:rPr lang="en-US" dirty="0" smtClean="0"/>
            </a:br>
            <a:endParaRPr lang="ru-RU" dirty="0"/>
          </a:p>
        </p:txBody>
      </p:sp>
      <p:pic>
        <p:nvPicPr>
          <p:cNvPr id="4" name="Содержимое 3" descr="359_big.jpg"/>
          <p:cNvPicPr>
            <a:picLocks noGrp="1" noChangeAspect="1"/>
          </p:cNvPicPr>
          <p:nvPr>
            <p:ph idx="1"/>
          </p:nvPr>
        </p:nvPicPr>
        <p:blipFill>
          <a:blip r:embed="rId2" cstate="print"/>
          <a:stretch>
            <a:fillRect/>
          </a:stretch>
        </p:blipFill>
        <p:spPr>
          <a:xfrm>
            <a:off x="611560" y="1628800"/>
            <a:ext cx="8039009" cy="4525962"/>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663296"/>
          </a:xfrm>
        </p:spPr>
        <p:txBody>
          <a:bodyPr>
            <a:normAutofit/>
          </a:bodyPr>
          <a:lstStyle/>
          <a:p>
            <a:pPr algn="ctr"/>
            <a:r>
              <a:rPr lang="ru-RU" dirty="0" smtClean="0"/>
              <a:t>Цвета коллекции </a:t>
            </a:r>
            <a:r>
              <a:rPr lang="en-US" dirty="0" err="1" smtClean="0"/>
              <a:t>Fels</a:t>
            </a:r>
            <a:r>
              <a:rPr lang="en-US" dirty="0" smtClean="0"/>
              <a:t/>
            </a:r>
            <a:br>
              <a:rPr lang="en-US" dirty="0" smtClean="0"/>
            </a:br>
            <a:endParaRPr lang="ru-RU" dirty="0"/>
          </a:p>
        </p:txBody>
      </p:sp>
      <p:pic>
        <p:nvPicPr>
          <p:cNvPr id="4" name="Содержимое 3" descr="12131.jpg"/>
          <p:cNvPicPr>
            <a:picLocks noGrp="1" noChangeAspect="1"/>
          </p:cNvPicPr>
          <p:nvPr>
            <p:ph idx="1"/>
          </p:nvPr>
        </p:nvPicPr>
        <p:blipFill>
          <a:blip r:embed="rId2" cstate="print"/>
          <a:stretch>
            <a:fillRect/>
          </a:stretch>
        </p:blipFill>
        <p:spPr>
          <a:xfrm>
            <a:off x="611560" y="2780928"/>
            <a:ext cx="7848872" cy="1814524"/>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528" y="253536"/>
            <a:ext cx="8867328" cy="1519280"/>
          </a:xfrm>
        </p:spPr>
        <p:txBody>
          <a:bodyPr>
            <a:normAutofit/>
          </a:bodyPr>
          <a:lstStyle/>
          <a:p>
            <a:pPr algn="ctr"/>
            <a:r>
              <a:rPr lang="ru-RU" dirty="0" smtClean="0"/>
              <a:t>Упаковка</a:t>
            </a:r>
            <a:br>
              <a:rPr lang="ru-RU" dirty="0" smtClean="0"/>
            </a:br>
            <a:endParaRPr lang="ru-RU" dirty="0"/>
          </a:p>
        </p:txBody>
      </p:sp>
      <p:pic>
        <p:nvPicPr>
          <p:cNvPr id="4" name="Содержимое 3" descr="1231-768x341.jpg"/>
          <p:cNvPicPr>
            <a:picLocks noGrp="1" noChangeAspect="1"/>
          </p:cNvPicPr>
          <p:nvPr>
            <p:ph idx="1"/>
          </p:nvPr>
        </p:nvPicPr>
        <p:blipFill>
          <a:blip r:embed="rId2" cstate="print"/>
          <a:stretch>
            <a:fillRect/>
          </a:stretch>
        </p:blipFill>
        <p:spPr>
          <a:xfrm>
            <a:off x="827584" y="2852936"/>
            <a:ext cx="7315200" cy="3248025"/>
          </a:xfrm>
        </p:spPr>
      </p:pic>
      <p:sp>
        <p:nvSpPr>
          <p:cNvPr id="5" name="Прямоугольник 4"/>
          <p:cNvSpPr/>
          <p:nvPr/>
        </p:nvSpPr>
        <p:spPr>
          <a:xfrm>
            <a:off x="2195736" y="1628800"/>
            <a:ext cx="4752528" cy="923330"/>
          </a:xfrm>
          <a:prstGeom prst="rect">
            <a:avLst/>
          </a:prstGeom>
        </p:spPr>
        <p:txBody>
          <a:bodyPr wrap="square">
            <a:spAutoFit/>
          </a:bodyPr>
          <a:lstStyle/>
          <a:p>
            <a:pPr fontAlgn="base">
              <a:buFont typeface="Wingdings" pitchFamily="2" charset="2"/>
              <a:buChar char="§"/>
            </a:pPr>
            <a:r>
              <a:rPr lang="ru-RU" dirty="0" smtClean="0">
                <a:latin typeface="Constantia" pitchFamily="18" charset="0"/>
              </a:rPr>
              <a:t> качественный </a:t>
            </a:r>
            <a:r>
              <a:rPr lang="ru-RU" dirty="0">
                <a:latin typeface="Constantia" pitchFamily="18" charset="0"/>
              </a:rPr>
              <a:t>картон</a:t>
            </a:r>
          </a:p>
          <a:p>
            <a:pPr fontAlgn="base">
              <a:buFont typeface="Wingdings" pitchFamily="2" charset="2"/>
              <a:buChar char="§"/>
            </a:pPr>
            <a:r>
              <a:rPr lang="ru-RU" dirty="0" smtClean="0">
                <a:latin typeface="Constantia" pitchFamily="18" charset="0"/>
              </a:rPr>
              <a:t> цветная </a:t>
            </a:r>
            <a:r>
              <a:rPr lang="ru-RU" dirty="0">
                <a:latin typeface="Constantia" pitchFamily="18" charset="0"/>
              </a:rPr>
              <a:t>печать</a:t>
            </a:r>
          </a:p>
          <a:p>
            <a:pPr fontAlgn="base">
              <a:buFont typeface="Wingdings" pitchFamily="2" charset="2"/>
              <a:buChar char="§"/>
            </a:pPr>
            <a:r>
              <a:rPr lang="ru-RU" dirty="0" smtClean="0">
                <a:latin typeface="Constantia" pitchFamily="18" charset="0"/>
              </a:rPr>
              <a:t> вспененный </a:t>
            </a:r>
            <a:r>
              <a:rPr lang="ru-RU" dirty="0">
                <a:latin typeface="Constantia" pitchFamily="18" charset="0"/>
              </a:rPr>
              <a:t>полиэтилен внутри</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447272"/>
          </a:xfrm>
        </p:spPr>
        <p:txBody>
          <a:bodyPr>
            <a:normAutofit fontScale="90000"/>
          </a:bodyPr>
          <a:lstStyle/>
          <a:p>
            <a:pPr algn="ctr"/>
            <a:r>
              <a:rPr lang="ru-RU" dirty="0" smtClean="0"/>
              <a:t>Аксессуары</a:t>
            </a:r>
            <a:br>
              <a:rPr lang="ru-RU" dirty="0" smtClean="0"/>
            </a:br>
            <a:endParaRPr lang="ru-RU" dirty="0"/>
          </a:p>
        </p:txBody>
      </p:sp>
      <p:pic>
        <p:nvPicPr>
          <p:cNvPr id="4" name="Содержимое 3" descr="12412431-1024x503.jpg"/>
          <p:cNvPicPr>
            <a:picLocks noGrp="1" noChangeAspect="1"/>
          </p:cNvPicPr>
          <p:nvPr>
            <p:ph idx="1"/>
          </p:nvPr>
        </p:nvPicPr>
        <p:blipFill>
          <a:blip r:embed="rId2" cstate="print"/>
          <a:stretch>
            <a:fillRect/>
          </a:stretch>
        </p:blipFill>
        <p:spPr>
          <a:xfrm>
            <a:off x="413362" y="1772816"/>
            <a:ext cx="8355790" cy="4104456"/>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536" y="253536"/>
            <a:ext cx="8939336" cy="1591288"/>
          </a:xfrm>
        </p:spPr>
        <p:txBody>
          <a:bodyPr>
            <a:normAutofit/>
          </a:bodyPr>
          <a:lstStyle/>
          <a:p>
            <a:pPr algn="ctr"/>
            <a:r>
              <a:rPr lang="ru-RU" dirty="0" smtClean="0"/>
              <a:t>Качество продукции</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r>
              <a:rPr lang="ru-RU" dirty="0" smtClean="0"/>
              <a:t>Вся продукция Дёке проходит многократный контроль качества по различным параметрам на всех этапах производства: от сырья до упаковки. Производство оборудовано современной лабораторией качества, где каждая партия пластикового </a:t>
            </a:r>
            <a:r>
              <a:rPr lang="ru-RU" dirty="0" err="1" smtClean="0"/>
              <a:t>сайдинга</a:t>
            </a:r>
            <a:r>
              <a:rPr lang="ru-RU" dirty="0" smtClean="0"/>
              <a:t> и водостоков проходит тщательную проверку по многим критериям, как, например, устойчивость к механическим повреждениям, износостойкость, однородность и стойкость цвета и др.</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447272"/>
          </a:xfrm>
        </p:spPr>
        <p:txBody>
          <a:bodyPr>
            <a:normAutofit fontScale="90000"/>
          </a:bodyPr>
          <a:lstStyle/>
          <a:p>
            <a:pPr algn="ctr"/>
            <a:r>
              <a:rPr lang="ru-RU" dirty="0" smtClean="0"/>
              <a:t>Контроль качества</a:t>
            </a:r>
            <a:br>
              <a:rPr lang="ru-RU" dirty="0" smtClean="0"/>
            </a:br>
            <a:endParaRPr lang="ru-RU" dirty="0"/>
          </a:p>
        </p:txBody>
      </p:sp>
      <p:pic>
        <p:nvPicPr>
          <p:cNvPr id="4" name="Содержимое 3" descr="FotorCreated-4.jpg"/>
          <p:cNvPicPr>
            <a:picLocks noGrp="1" noChangeAspect="1"/>
          </p:cNvPicPr>
          <p:nvPr>
            <p:ph idx="1"/>
          </p:nvPr>
        </p:nvPicPr>
        <p:blipFill>
          <a:blip r:embed="rId2" cstate="print"/>
          <a:stretch>
            <a:fillRect/>
          </a:stretch>
        </p:blipFill>
        <p:spPr>
          <a:xfrm>
            <a:off x="539552" y="1844824"/>
            <a:ext cx="5242014" cy="3597121"/>
          </a:xfrm>
        </p:spPr>
      </p:pic>
      <p:sp>
        <p:nvSpPr>
          <p:cNvPr id="5" name="Прямоугольник 4"/>
          <p:cNvSpPr/>
          <p:nvPr/>
        </p:nvSpPr>
        <p:spPr>
          <a:xfrm>
            <a:off x="5940152" y="1916832"/>
            <a:ext cx="3024336" cy="2862322"/>
          </a:xfrm>
          <a:prstGeom prst="rect">
            <a:avLst/>
          </a:prstGeom>
        </p:spPr>
        <p:txBody>
          <a:bodyPr wrap="square">
            <a:spAutoFit/>
          </a:bodyPr>
          <a:lstStyle/>
          <a:p>
            <a:r>
              <a:rPr lang="ru-RU" dirty="0"/>
              <a:t>Производство оборудовано современной лабораторией качества, где каждая партия проходит тщательную проверку по многим критериям, как, например, теплостойкость, гибкость на брусе, потеря посыпки и др.</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536"/>
            <a:ext cx="8686800" cy="1591288"/>
          </a:xfrm>
        </p:spPr>
        <p:txBody>
          <a:bodyPr>
            <a:normAutofit/>
          </a:bodyPr>
          <a:lstStyle/>
          <a:p>
            <a:pPr algn="ctr"/>
            <a:r>
              <a:rPr lang="ru-RU" dirty="0" smtClean="0"/>
              <a:t>Сертификаты</a:t>
            </a:r>
            <a:br>
              <a:rPr lang="ru-RU" dirty="0" smtClean="0"/>
            </a:br>
            <a:endParaRPr lang="ru-RU" dirty="0"/>
          </a:p>
        </p:txBody>
      </p:sp>
      <p:pic>
        <p:nvPicPr>
          <p:cNvPr id="4" name="Содержимое 3" descr="1321231.jpg"/>
          <p:cNvPicPr>
            <a:picLocks noGrp="1" noChangeAspect="1"/>
          </p:cNvPicPr>
          <p:nvPr>
            <p:ph idx="1"/>
          </p:nvPr>
        </p:nvPicPr>
        <p:blipFill>
          <a:blip r:embed="rId2" cstate="print"/>
          <a:stretch>
            <a:fillRect/>
          </a:stretch>
        </p:blipFill>
        <p:spPr>
          <a:xfrm>
            <a:off x="457200" y="1767057"/>
            <a:ext cx="8229600" cy="4284324"/>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E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139</TotalTime>
  <Words>380</Words>
  <Application>Microsoft Office PowerPoint</Application>
  <PresentationFormat>Экран (4:3)</PresentationFormat>
  <Paragraphs>54</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Литейная</vt:lpstr>
      <vt:lpstr>      Компания «Алма-Профиль  РК , г. Алматы, пр. Райымбека 212/1 (уг. Розыбакиева) оф 109 тел.: +7 (727) 354 39 33, моб.:  +7 (705) 443 68 34; +7 (777) 250 06 23</vt:lpstr>
      <vt:lpstr>Слайд 2</vt:lpstr>
      <vt:lpstr>Фасадные панели Döcke-R — инновация на рынке отделочных материалов России и стран СНГ, высококачественный продукт известного бренда. Прочный, красивый, долговечный, этот материал преобразит ваш дом, сделает его архитектурный облик оригинальным и впечатляющим. Минимум 50 лет вашей семье не придется заботиться об обновлении фасада — именно такой срок службы установлен на продукцию Döcke-R. Здание будет оставаться все таким же красивым, надежно защищенным от воздействия вредных погодных условий. Удивительно точная имитация дорогостоящих отделочных материалов (камня, кирпича, плитки, песчаника) позволяет покупателю выбрать идеальную отделку для фасада по доступной цене.</vt:lpstr>
      <vt:lpstr>  Производство фасадных панелей Деке</vt:lpstr>
      <vt:lpstr>Слайд 5</vt:lpstr>
      <vt:lpstr>  Технологии </vt:lpstr>
      <vt:lpstr>Сферы применения </vt:lpstr>
      <vt:lpstr>Основные параметры </vt:lpstr>
      <vt:lpstr>Технические инновации </vt:lpstr>
      <vt:lpstr>Схема окраски </vt:lpstr>
      <vt:lpstr>Цветовая гамма </vt:lpstr>
      <vt:lpstr>Цвета коллекции Berg </vt:lpstr>
      <vt:lpstr>Коллекция Stein </vt:lpstr>
      <vt:lpstr>Цвета коллекции Stein </vt:lpstr>
      <vt:lpstr>Коллекция Burg </vt:lpstr>
      <vt:lpstr>Цвета коллекции Burg </vt:lpstr>
      <vt:lpstr>Коллекция Fels </vt:lpstr>
      <vt:lpstr>Цвета коллекции Fels </vt:lpstr>
      <vt:lpstr>Упаковка </vt:lpstr>
      <vt:lpstr>Аксессуары </vt:lpstr>
      <vt:lpstr>Качество продукции </vt:lpstr>
      <vt:lpstr>Контроль качества </vt:lpstr>
      <vt:lpstr>Сертификаты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Компания «Алма-Профиль</dc:title>
  <dc:creator>User</dc:creator>
  <cp:lastModifiedBy>User</cp:lastModifiedBy>
  <cp:revision>20</cp:revision>
  <dcterms:created xsi:type="dcterms:W3CDTF">2018-06-28T04:17:33Z</dcterms:created>
  <dcterms:modified xsi:type="dcterms:W3CDTF">2018-06-28T06:37:22Z</dcterms:modified>
</cp:coreProperties>
</file>