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9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27.jpeg" ContentType="image/jpeg"/>
  <Override PartName="/ppt/media/image26.jpeg" ContentType="image/jpeg"/>
  <Override PartName="/ppt/media/image42.png" ContentType="image/png"/>
  <Override PartName="/ppt/media/image23.png" ContentType="image/png"/>
  <Override PartName="/ppt/media/image22.png" ContentType="image/png"/>
  <Override PartName="/ppt/media/image20.png" ContentType="image/png"/>
  <Override PartName="/ppt/media/image21.png" ContentType="image/png"/>
  <Override PartName="/ppt/media/image19.png" ContentType="image/png"/>
  <Override PartName="/ppt/media/image18.jpeg" ContentType="image/jpeg"/>
  <Override PartName="/ppt/media/image15.png" ContentType="image/png"/>
  <Override PartName="/ppt/media/image17.jpeg" ContentType="image/jpeg"/>
  <Override PartName="/ppt/media/image16.png" ContentType="image/png"/>
  <Override PartName="/ppt/media/image14.png" ContentType="image/png"/>
  <Override PartName="/ppt/media/image10.jpeg" ContentType="image/jpeg"/>
  <Override PartName="/ppt/media/image24.png" ContentType="image/png"/>
  <Override PartName="/ppt/media/image1.png" ContentType="image/png"/>
  <Override PartName="/ppt/media/image31.png" ContentType="image/png"/>
  <Override PartName="/ppt/media/image13.png" ContentType="image/png"/>
  <Override PartName="/ppt/media/image12.jpeg" ContentType="image/jpeg"/>
  <Override PartName="/ppt/media/image28.png" ContentType="image/png"/>
  <Override PartName="/ppt/media/image38.jpeg" ContentType="image/jpeg"/>
  <Override PartName="/ppt/media/image44.png" ContentType="image/png"/>
  <Override PartName="/ppt/media/image45.jpeg" ContentType="image/jpeg"/>
  <Override PartName="/ppt/media/image33.jpeg" ContentType="image/jpeg"/>
  <Override PartName="/ppt/media/image41.png" ContentType="image/png"/>
  <Override PartName="/ppt/media/image43.png" ContentType="image/png"/>
  <Override PartName="/ppt/media/image5.png" ContentType="image/png"/>
  <Override PartName="/ppt/media/image35.png" ContentType="image/png"/>
  <Override PartName="/ppt/media/image46.png" ContentType="image/png"/>
  <Override PartName="/ppt/media/image39.jpeg" ContentType="image/jpeg"/>
  <Override PartName="/ppt/media/image8.png" ContentType="image/png"/>
  <Override PartName="/ppt/media/image37.png" ContentType="image/png"/>
  <Override PartName="/ppt/media/image34.jpeg" ContentType="image/jpeg"/>
  <Override PartName="/ppt/media/image7.png" ContentType="image/png"/>
  <Override PartName="/ppt/media/image36.png" ContentType="image/png"/>
  <Override PartName="/ppt/media/image6.png" ContentType="image/png"/>
  <Override PartName="/ppt/media/image29.png" ContentType="image/png"/>
  <Override PartName="/ppt/media/image11.png" ContentType="image/png"/>
  <Override PartName="/ppt/media/image9.jpeg" ContentType="image/jpeg"/>
  <Override PartName="/ppt/media/image40.png" ContentType="image/png"/>
  <Override PartName="/ppt/media/image4.jpeg" ContentType="image/jpeg"/>
  <Override PartName="/ppt/media/image32.png" ContentType="image/png"/>
  <Override PartName="/ppt/media/image2.png" ContentType="image/png"/>
  <Override PartName="/ppt/media/image25.jpeg" ContentType="image/jpeg"/>
  <Override PartName="/ppt/media/image30.png" ContentType="image/png"/>
  <Override PartName="/ppt/media/image3.jpeg" ContentType="image/jpe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947275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4B6ED65F-1F63-428C-8013-DC452F89646E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97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023920D3-A547-445E-8C04-B4C46045395E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AE82E2A-8BEC-4F11-833A-D9D993EC204A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05EE8FE-9310-4389-87FA-4B05E77685F0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06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C791BDF-0E9E-4B21-9D94-B3CB5148A6BD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09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647DA21-9BD1-475E-83A0-96981E0BB7BD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13D1B3A4-4A2C-4D7E-A886-B8AA6F175A4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15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5579518E-A380-4F7D-BEEC-A90F37E06AC4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18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572492B-2D70-4209-A646-A7D90ED4C62A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51EBE3F-E21A-469F-B752-E4AAE3FB8471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4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5FDD1785-3A94-444C-B5E0-E62097519152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7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D46B542E-E97F-4337-84B3-4D8BD2E6D120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0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F0D5C46-0263-4CF5-96A3-0FAE2AD4E5F4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444600" y="1243080"/>
            <a:ext cx="5968440" cy="3357000"/>
          </a:xfrm>
          <a:prstGeom prst="rect">
            <a:avLst/>
          </a:prstGeom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787280"/>
            <a:ext cx="5485680" cy="3916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3" name="CustomShape 3"/>
          <p:cNvSpPr/>
          <p:nvPr/>
        </p:nvSpPr>
        <p:spPr>
          <a:xfrm>
            <a:off x="3884760" y="9448200"/>
            <a:ext cx="297108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AA34D44-E651-4C30-9372-BAF0FBDDB073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jpeg"/><Relationship Id="rId6" Type="http://schemas.openxmlformats.org/officeDocument/2006/relationships/image" Target="../media/image34.jpe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slideLayout" Target="../slideLayouts/slideLayout13.xml"/><Relationship Id="rId11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image" Target="../media/image40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hyperlink" Target="https://2gis.kz/kokshetau/geo/70000001059274267" TargetMode="External"/><Relationship Id="rId3" Type="http://schemas.openxmlformats.org/officeDocument/2006/relationships/hyperlink" Target="https://2gis.kz/kokshetau/geo/70000001059274267" TargetMode="External"/><Relationship Id="rId4" Type="http://schemas.openxmlformats.org/officeDocument/2006/relationships/image" Target="../media/image46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hyperlink" Target="mailto:&#1056;&#1091;&#1089;&#1083;&#1072;&#1085;/rus.9999_99@mail.ru" TargetMode="External"/><Relationship Id="rId2" Type="http://schemas.openxmlformats.org/officeDocument/2006/relationships/hyperlink" Target="mailto:&#1056;&#1091;&#1089;&#1083;&#1072;&#1085;/rus.9999_99@mail.ru" TargetMode="External"/><Relationship Id="rId3" Type="http://schemas.openxmlformats.org/officeDocument/2006/relationships/hyperlink" Target="mailto:&#1056;&#1091;&#1089;&#1083;&#1072;&#1085;/rus.9999_99@mail.ru" TargetMode="External"/><Relationship Id="rId4" Type="http://schemas.openxmlformats.org/officeDocument/2006/relationships/hyperlink" Target="mailto:&#1056;&#1091;&#1089;&#1083;&#1072;&#1085;/rus.9999_99@mail.ru" TargetMode="External"/><Relationship Id="rId5" Type="http://schemas.openxmlformats.org/officeDocument/2006/relationships/hyperlink" Target="mailto:&#1040;&#1083;&#1077;&#1082;&#1089;&#1072;&#1085;&#1076;&#1088;/aleksandr020390@mail.ru" TargetMode="External"/><Relationship Id="rId6" Type="http://schemas.openxmlformats.org/officeDocument/2006/relationships/hyperlink" Target="mailto:&#1040;&#1083;&#1077;&#1082;&#1089;&#1072;&#1085;&#1076;&#1088;/aleksandr020390@mail.ru" TargetMode="External"/><Relationship Id="rId7" Type="http://schemas.openxmlformats.org/officeDocument/2006/relationships/hyperlink" Target="mailto:&#1040;&#1083;&#1077;&#1082;&#1089;&#1072;&#1085;&#1076;&#1088;/aleksandr020390@mail.ru" TargetMode="External"/><Relationship Id="rId8" Type="http://schemas.openxmlformats.org/officeDocument/2006/relationships/hyperlink" Target="mailto:&#1040;&#1083;&#1077;&#1082;&#1089;&#1072;&#1085;&#1076;&#1088;/aleksandr020390@mail.ru" TargetMode="External"/><Relationship Id="rId9" Type="http://schemas.openxmlformats.org/officeDocument/2006/relationships/slideLayout" Target="../slideLayouts/slideLayout13.xml"/><Relationship Id="rId10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4875480"/>
            <a:ext cx="8244000" cy="1524600"/>
          </a:xfrm>
          <a:custGeom>
            <a:avLst/>
            <a:gdLst/>
            <a:ahLst/>
            <a:rect l="l" t="t" r="r" b="b"/>
            <a:pathLst>
              <a:path w="5708401" h="1449685">
                <a:moveTo>
                  <a:pt x="0" y="0"/>
                </a:moveTo>
                <a:lnTo>
                  <a:pt x="5708401" y="0"/>
                </a:lnTo>
                <a:lnTo>
                  <a:pt x="4832101" y="1449685"/>
                </a:lnTo>
                <a:lnTo>
                  <a:pt x="0" y="144016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CustomShape 2"/>
          <p:cNvSpPr/>
          <p:nvPr/>
        </p:nvSpPr>
        <p:spPr>
          <a:xfrm rot="10800000">
            <a:off x="8491320" y="4864320"/>
            <a:ext cx="3705840" cy="1187280"/>
          </a:xfrm>
          <a:custGeom>
            <a:avLst/>
            <a:gdLst/>
            <a:ahLst/>
            <a:rect l="l" t="t" r="r" b="b"/>
            <a:pathLst>
              <a:path w="5708401" h="1449685">
                <a:moveTo>
                  <a:pt x="0" y="0"/>
                </a:moveTo>
                <a:lnTo>
                  <a:pt x="5708401" y="0"/>
                </a:lnTo>
                <a:lnTo>
                  <a:pt x="4832101" y="1449685"/>
                </a:lnTo>
                <a:lnTo>
                  <a:pt x="0" y="144016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CustomShape 3"/>
          <p:cNvSpPr/>
          <p:nvPr/>
        </p:nvSpPr>
        <p:spPr>
          <a:xfrm>
            <a:off x="128520" y="4875480"/>
            <a:ext cx="7125120" cy="136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6a6a6"/>
                </a:solidFill>
                <a:latin typeface="Calibri"/>
                <a:ea typeface="DejaVu Sans"/>
              </a:rPr>
              <a:t>Автоматизация производственных объектов, электромонтажные работы любой сложности.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1667880" y="2050920"/>
            <a:ext cx="1001412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4800" spc="-1" strike="noStrike">
                <a:solidFill>
                  <a:srgbClr val="000000"/>
                </a:solidFill>
                <a:latin typeface="Calibri"/>
                <a:ea typeface="DejaVu Sans"/>
              </a:rPr>
              <a:t>ТОО «КокшеПромЭнерго»</a:t>
            </a:r>
            <a:endParaRPr b="0" lang="ru-RU" sz="4800" spc="-1" strike="noStrike">
              <a:latin typeface="Arial"/>
            </a:endParaRPr>
          </a:p>
        </p:txBody>
      </p:sp>
      <p:pic>
        <p:nvPicPr>
          <p:cNvPr id="86" name="Рисунок 1" descr=""/>
          <p:cNvPicPr/>
          <p:nvPr/>
        </p:nvPicPr>
        <p:blipFill>
          <a:blip r:embed="rId1"/>
          <a:stretch/>
        </p:blipFill>
        <p:spPr>
          <a:xfrm>
            <a:off x="9481320" y="4745520"/>
            <a:ext cx="1927440" cy="1424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Услуги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8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685800" y="1348560"/>
            <a:ext cx="11026440" cy="453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KZ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ТОО «</a:t>
            </a: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КокшеПромЭнерго</a:t>
            </a:r>
            <a:r>
              <a:rPr b="1" lang="ru-KZ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» </a:t>
            </a:r>
            <a:r>
              <a:rPr b="0" lang="ru-KZ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оказывает услуги</a:t>
            </a:r>
            <a:r>
              <a:rPr b="0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: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обследование объекта автоматизации;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разработка технического задания на проектирование систем; 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разработка общесистемных решений, организационного, алгоритмического, информационного и программного обеспечения систем; 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комплектация и поставка оборудования для создаваемых систем; 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монтаж и наладка технических средств автоматизации; 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наладка алгоритмов и программного обеспечения создаваемых систем; 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комплексные испытания создаваемых систем; 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сервисное обслуживание проектов;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гарантийное и послегарантийное обслуживание систем; 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постоянная техническая и консультационная поддержка;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развитие и сопровождение систем; </a:t>
            </a:r>
            <a:endParaRPr b="0" lang="ru-RU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сборка электрических щитов и шкафов автоматизации;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90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92" name="Рисунок 2" descr=""/>
          <p:cNvPicPr/>
          <p:nvPr/>
        </p:nvPicPr>
        <p:blipFill>
          <a:blip r:embed="rId1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94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95" name="CustomShape 3"/>
          <p:cNvSpPr/>
          <p:nvPr/>
        </p:nvSpPr>
        <p:spPr>
          <a:xfrm>
            <a:off x="905040" y="1299960"/>
            <a:ext cx="1024488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 при строительстве модульного инфекционного госпиталя в городе Кокшетау.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96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97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98" name="Рисунок 8" descr="C:\Users\1\Downloads\WhatsApp Image 2022-03-05 at 15.13.42.jpeg"/>
          <p:cNvPicPr/>
          <p:nvPr/>
        </p:nvPicPr>
        <p:blipFill>
          <a:blip r:embed="rId1"/>
          <a:stretch/>
        </p:blipFill>
        <p:spPr>
          <a:xfrm>
            <a:off x="1711440" y="2385000"/>
            <a:ext cx="3434760" cy="2941200"/>
          </a:xfrm>
          <a:prstGeom prst="rect">
            <a:avLst/>
          </a:prstGeom>
          <a:ln w="9360">
            <a:noFill/>
          </a:ln>
        </p:spPr>
      </p:pic>
      <p:pic>
        <p:nvPicPr>
          <p:cNvPr id="99" name="Рисунок 9" descr="C:\Users\1\Downloads\WhatsApp Image 2022-03-05 at 15.11.33.jpeg"/>
          <p:cNvPicPr/>
          <p:nvPr/>
        </p:nvPicPr>
        <p:blipFill>
          <a:blip r:embed="rId2"/>
          <a:stretch/>
        </p:blipFill>
        <p:spPr>
          <a:xfrm>
            <a:off x="7219800" y="2385000"/>
            <a:ext cx="3450600" cy="2941200"/>
          </a:xfrm>
          <a:prstGeom prst="rect">
            <a:avLst/>
          </a:prstGeom>
          <a:ln w="9360">
            <a:noFill/>
          </a:ln>
        </p:spPr>
      </p:pic>
      <p:pic>
        <p:nvPicPr>
          <p:cNvPr id="100" name="Рисунок 10" descr=""/>
          <p:cNvPicPr/>
          <p:nvPr/>
        </p:nvPicPr>
        <p:blipFill>
          <a:blip r:embed="rId3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02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03" name="CustomShape 3"/>
          <p:cNvSpPr/>
          <p:nvPr/>
        </p:nvSpPr>
        <p:spPr>
          <a:xfrm>
            <a:off x="905040" y="1299960"/>
            <a:ext cx="1024488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 на объектах ТОО «Евразийская Сырьевая Компания»;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Автоматизация процесса сушки зерна в ТОО «АгроКОМ-Мадениет»;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04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05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06" name="Рисунок 10" descr=""/>
          <p:cNvPicPr/>
          <p:nvPr/>
        </p:nvPicPr>
        <p:blipFill>
          <a:blip r:embed="rId1"/>
          <a:stretch/>
        </p:blipFill>
        <p:spPr>
          <a:xfrm>
            <a:off x="1827000" y="2411640"/>
            <a:ext cx="3229200" cy="3076920"/>
          </a:xfrm>
          <a:prstGeom prst="rect">
            <a:avLst/>
          </a:prstGeom>
          <a:ln>
            <a:noFill/>
          </a:ln>
        </p:spPr>
      </p:pic>
      <p:pic>
        <p:nvPicPr>
          <p:cNvPr id="107" name="Рисунок 11" descr=""/>
          <p:cNvPicPr/>
          <p:nvPr/>
        </p:nvPicPr>
        <p:blipFill>
          <a:blip r:embed="rId2"/>
          <a:stretch/>
        </p:blipFill>
        <p:spPr>
          <a:xfrm>
            <a:off x="7230240" y="2399760"/>
            <a:ext cx="3232800" cy="3080880"/>
          </a:xfrm>
          <a:prstGeom prst="rect">
            <a:avLst/>
          </a:prstGeom>
          <a:ln>
            <a:noFill/>
          </a:ln>
        </p:spPr>
      </p:pic>
      <p:pic>
        <p:nvPicPr>
          <p:cNvPr id="108" name="Рисунок 9" descr=""/>
          <p:cNvPicPr/>
          <p:nvPr/>
        </p:nvPicPr>
        <p:blipFill>
          <a:blip r:embed="rId3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0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11" name="CustomShape 3"/>
          <p:cNvSpPr/>
          <p:nvPr/>
        </p:nvSpPr>
        <p:spPr>
          <a:xfrm>
            <a:off x="905040" y="1299960"/>
            <a:ext cx="1024488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Автоматизация работы дробилки </a:t>
            </a:r>
            <a:r>
              <a:rPr b="1" lang="en-US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Metso</a:t>
            </a: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 </a:t>
            </a:r>
            <a:r>
              <a:rPr b="1" lang="en-US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HP440 </a:t>
            </a: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в ТОО «Неруд-Кокшетау»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12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13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14" name="Объект 3" descr=""/>
          <p:cNvPicPr/>
          <p:nvPr/>
        </p:nvPicPr>
        <p:blipFill>
          <a:blip r:embed="rId1"/>
          <a:stretch/>
        </p:blipFill>
        <p:spPr>
          <a:xfrm>
            <a:off x="2424600" y="2103840"/>
            <a:ext cx="2443680" cy="3357000"/>
          </a:xfrm>
          <a:prstGeom prst="rect">
            <a:avLst/>
          </a:prstGeom>
          <a:ln>
            <a:noFill/>
          </a:ln>
        </p:spPr>
      </p:pic>
      <p:pic>
        <p:nvPicPr>
          <p:cNvPr id="115" name="Рисунок 14" descr=""/>
          <p:cNvPicPr/>
          <p:nvPr/>
        </p:nvPicPr>
        <p:blipFill>
          <a:blip r:embed="rId2"/>
          <a:stretch/>
        </p:blipFill>
        <p:spPr>
          <a:xfrm>
            <a:off x="6713280" y="2121840"/>
            <a:ext cx="3295080" cy="3339000"/>
          </a:xfrm>
          <a:prstGeom prst="rect">
            <a:avLst/>
          </a:prstGeom>
          <a:ln>
            <a:noFill/>
          </a:ln>
        </p:spPr>
      </p:pic>
      <p:pic>
        <p:nvPicPr>
          <p:cNvPr id="116" name="Рисунок 10" descr=""/>
          <p:cNvPicPr/>
          <p:nvPr/>
        </p:nvPicPr>
        <p:blipFill>
          <a:blip r:embed="rId3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8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19" name="CustomShape 3"/>
          <p:cNvSpPr/>
          <p:nvPr/>
        </p:nvSpPr>
        <p:spPr>
          <a:xfrm>
            <a:off x="905040" y="1299960"/>
            <a:ext cx="1024488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 и автоматизация производственного цикла дробильного комплекса на оборудовании </a:t>
            </a:r>
            <a:r>
              <a:rPr b="1" lang="en-US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SANDVIK</a:t>
            </a: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 ТОО «Обсидиан-В»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20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21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22" name="Рисунок 10" descr=""/>
          <p:cNvPicPr/>
          <p:nvPr/>
        </p:nvPicPr>
        <p:blipFill>
          <a:blip r:embed="rId1"/>
          <a:stretch/>
        </p:blipFill>
        <p:spPr>
          <a:xfrm>
            <a:off x="926640" y="2491200"/>
            <a:ext cx="3404520" cy="2542320"/>
          </a:xfrm>
          <a:prstGeom prst="rect">
            <a:avLst/>
          </a:prstGeom>
          <a:ln>
            <a:noFill/>
          </a:ln>
        </p:spPr>
      </p:pic>
      <p:pic>
        <p:nvPicPr>
          <p:cNvPr id="123" name="Рисунок 11" descr=""/>
          <p:cNvPicPr/>
          <p:nvPr/>
        </p:nvPicPr>
        <p:blipFill>
          <a:blip r:embed="rId2"/>
          <a:stretch/>
        </p:blipFill>
        <p:spPr>
          <a:xfrm>
            <a:off x="9077040" y="2488680"/>
            <a:ext cx="2382480" cy="2545200"/>
          </a:xfrm>
          <a:prstGeom prst="rect">
            <a:avLst/>
          </a:prstGeom>
          <a:ln>
            <a:noFill/>
          </a:ln>
        </p:spPr>
      </p:pic>
      <p:pic>
        <p:nvPicPr>
          <p:cNvPr id="124" name="Рисунок 17" descr=""/>
          <p:cNvPicPr/>
          <p:nvPr/>
        </p:nvPicPr>
        <p:blipFill>
          <a:blip r:embed="rId3"/>
          <a:stretch/>
        </p:blipFill>
        <p:spPr>
          <a:xfrm>
            <a:off x="6927120" y="2488680"/>
            <a:ext cx="2075760" cy="2545200"/>
          </a:xfrm>
          <a:prstGeom prst="rect">
            <a:avLst/>
          </a:prstGeom>
          <a:ln>
            <a:noFill/>
          </a:ln>
        </p:spPr>
      </p:pic>
      <p:pic>
        <p:nvPicPr>
          <p:cNvPr id="125" name="Рисунок 18" descr=""/>
          <p:cNvPicPr/>
          <p:nvPr/>
        </p:nvPicPr>
        <p:blipFill>
          <a:blip r:embed="rId4"/>
          <a:stretch/>
        </p:blipFill>
        <p:spPr>
          <a:xfrm>
            <a:off x="4405320" y="2491200"/>
            <a:ext cx="2448000" cy="2542320"/>
          </a:xfrm>
          <a:prstGeom prst="rect">
            <a:avLst/>
          </a:prstGeom>
          <a:ln>
            <a:noFill/>
          </a:ln>
        </p:spPr>
      </p:pic>
      <p:pic>
        <p:nvPicPr>
          <p:cNvPr id="126" name="Рисунок 14" descr=""/>
          <p:cNvPicPr/>
          <p:nvPr/>
        </p:nvPicPr>
        <p:blipFill>
          <a:blip r:embed="rId5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8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29" name="CustomShape 3"/>
          <p:cNvSpPr/>
          <p:nvPr/>
        </p:nvSpPr>
        <p:spPr>
          <a:xfrm>
            <a:off x="905040" y="1299960"/>
            <a:ext cx="1024488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 и автоматизация производственного процесса дробильно-сортировочного комплекса ТОО «Неруд-Кокшетау»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30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31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32" name="Рисунок 14" descr=""/>
          <p:cNvPicPr/>
          <p:nvPr/>
        </p:nvPicPr>
        <p:blipFill>
          <a:blip r:embed="rId1"/>
          <a:stretch/>
        </p:blipFill>
        <p:spPr>
          <a:xfrm>
            <a:off x="1399680" y="2408760"/>
            <a:ext cx="4450680" cy="3129120"/>
          </a:xfrm>
          <a:prstGeom prst="rect">
            <a:avLst/>
          </a:prstGeom>
          <a:ln>
            <a:noFill/>
          </a:ln>
        </p:spPr>
      </p:pic>
      <p:pic>
        <p:nvPicPr>
          <p:cNvPr id="133" name="Рисунок 16" descr=""/>
          <p:cNvPicPr/>
          <p:nvPr/>
        </p:nvPicPr>
        <p:blipFill>
          <a:blip r:embed="rId2"/>
          <a:stretch/>
        </p:blipFill>
        <p:spPr>
          <a:xfrm>
            <a:off x="6027840" y="2408760"/>
            <a:ext cx="1986120" cy="3129120"/>
          </a:xfrm>
          <a:prstGeom prst="rect">
            <a:avLst/>
          </a:prstGeom>
          <a:ln>
            <a:noFill/>
          </a:ln>
        </p:spPr>
      </p:pic>
      <p:pic>
        <p:nvPicPr>
          <p:cNvPr id="134" name="Рисунок 19" descr=""/>
          <p:cNvPicPr/>
          <p:nvPr/>
        </p:nvPicPr>
        <p:blipFill>
          <a:blip r:embed="rId3"/>
          <a:stretch/>
        </p:blipFill>
        <p:spPr>
          <a:xfrm>
            <a:off x="8191800" y="2408760"/>
            <a:ext cx="2080800" cy="3131640"/>
          </a:xfrm>
          <a:prstGeom prst="rect">
            <a:avLst/>
          </a:prstGeom>
          <a:ln>
            <a:noFill/>
          </a:ln>
        </p:spPr>
      </p:pic>
      <p:pic>
        <p:nvPicPr>
          <p:cNvPr id="135" name="Рисунок 10" descr=""/>
          <p:cNvPicPr/>
          <p:nvPr/>
        </p:nvPicPr>
        <p:blipFill>
          <a:blip r:embed="rId4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37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38" name="CustomShape 3"/>
          <p:cNvSpPr/>
          <p:nvPr/>
        </p:nvSpPr>
        <p:spPr>
          <a:xfrm>
            <a:off x="905040" y="1299960"/>
            <a:ext cx="1024488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 и автоматизация насосной станции ТОО «Макинская птицефабрика»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39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40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41" name="Рисунок 10" descr=""/>
          <p:cNvPicPr/>
          <p:nvPr/>
        </p:nvPicPr>
        <p:blipFill>
          <a:blip r:embed="rId1"/>
          <a:stretch/>
        </p:blipFill>
        <p:spPr>
          <a:xfrm>
            <a:off x="4563720" y="1947240"/>
            <a:ext cx="2170800" cy="2927160"/>
          </a:xfrm>
          <a:prstGeom prst="rect">
            <a:avLst/>
          </a:prstGeom>
          <a:ln>
            <a:noFill/>
          </a:ln>
        </p:spPr>
      </p:pic>
      <p:pic>
        <p:nvPicPr>
          <p:cNvPr id="142" name="Рисунок 11" descr=""/>
          <p:cNvPicPr/>
          <p:nvPr/>
        </p:nvPicPr>
        <p:blipFill>
          <a:blip r:embed="rId2"/>
          <a:stretch/>
        </p:blipFill>
        <p:spPr>
          <a:xfrm>
            <a:off x="9211680" y="1936800"/>
            <a:ext cx="2289240" cy="2927160"/>
          </a:xfrm>
          <a:prstGeom prst="rect">
            <a:avLst/>
          </a:prstGeom>
          <a:ln>
            <a:noFill/>
          </a:ln>
        </p:spPr>
      </p:pic>
      <p:pic>
        <p:nvPicPr>
          <p:cNvPr id="143" name="Рисунок 17" descr=""/>
          <p:cNvPicPr/>
          <p:nvPr/>
        </p:nvPicPr>
        <p:blipFill>
          <a:blip r:embed="rId3"/>
          <a:stretch/>
        </p:blipFill>
        <p:spPr>
          <a:xfrm>
            <a:off x="6896520" y="1936800"/>
            <a:ext cx="2153520" cy="2927160"/>
          </a:xfrm>
          <a:prstGeom prst="rect">
            <a:avLst/>
          </a:prstGeom>
          <a:ln>
            <a:noFill/>
          </a:ln>
        </p:spPr>
      </p:pic>
      <p:sp>
        <p:nvSpPr>
          <p:cNvPr id="144" name="CustomShape 6"/>
          <p:cNvSpPr/>
          <p:nvPr/>
        </p:nvSpPr>
        <p:spPr>
          <a:xfrm>
            <a:off x="860760" y="1947240"/>
            <a:ext cx="3369960" cy="325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работы, подключение и наладка технологического оборудования на объекте «Инкубатор»;</a:t>
            </a:r>
            <a:endParaRPr b="0" lang="ru-RU" sz="16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работы, подключение и наладка технологического оборудования на бройлерной площадке №9</a:t>
            </a:r>
            <a:endParaRPr b="0" lang="ru-RU" sz="16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работы, автоматизация и наладка оборудования насосных станций бройлерных площадок №9-№12.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45" name="Рисунок 14" descr=""/>
          <p:cNvPicPr/>
          <p:nvPr/>
        </p:nvPicPr>
        <p:blipFill>
          <a:blip r:embed="rId4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7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48" name="CustomShape 3"/>
          <p:cNvSpPr/>
          <p:nvPr/>
        </p:nvSpPr>
        <p:spPr>
          <a:xfrm>
            <a:off x="905040" y="1299960"/>
            <a:ext cx="1024488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 и автоматизация насосной станции ТОО «Макинская птицефабрика»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49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50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151" name="CustomShape 6"/>
          <p:cNvSpPr/>
          <p:nvPr/>
        </p:nvSpPr>
        <p:spPr>
          <a:xfrm>
            <a:off x="860760" y="1947240"/>
            <a:ext cx="3369960" cy="3983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Строительство ЛЭП 10кВ протяженностью 8 000 метров для скважин</a:t>
            </a:r>
            <a:endParaRPr b="0" lang="ru-RU" sz="16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Строительство ЛЭП 10кВ протяженностью 1500 метров для нужд птицефабрики</a:t>
            </a:r>
            <a:endParaRPr b="0" lang="ru-RU" sz="16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Электромонтажные работы на территории автомобильного гаража на 60 единиц техники</a:t>
            </a:r>
            <a:endParaRPr b="0" lang="ru-RU" sz="16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Подключение и наладка технологического оборудования на бройлерной площадке №10</a:t>
            </a:r>
            <a:endParaRPr b="0" lang="ru-RU" sz="16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767171"/>
              </a:buClr>
              <a:buFont typeface="Arial"/>
              <a:buChar char="•"/>
            </a:pPr>
            <a:r>
              <a:rPr b="1" lang="ru-RU" sz="1600" spc="-1" strike="noStrike">
                <a:solidFill>
                  <a:srgbClr val="767171"/>
                </a:solidFill>
                <a:latin typeface="Calibri"/>
                <a:ea typeface="DejaVu Sans"/>
              </a:rPr>
              <a:t>Сборка 144 электрических щитов для бройлерных площадок №9-№12 птицефабрики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52" name="Рисунок 3" descr=""/>
          <p:cNvPicPr/>
          <p:nvPr/>
        </p:nvPicPr>
        <p:blipFill>
          <a:blip r:embed="rId1"/>
          <a:stretch/>
        </p:blipFill>
        <p:spPr>
          <a:xfrm>
            <a:off x="5046840" y="1759320"/>
            <a:ext cx="1882440" cy="4190400"/>
          </a:xfrm>
          <a:prstGeom prst="rect">
            <a:avLst/>
          </a:prstGeom>
          <a:ln>
            <a:noFill/>
          </a:ln>
        </p:spPr>
      </p:pic>
      <p:pic>
        <p:nvPicPr>
          <p:cNvPr id="153" name="Рисунок 4" descr=""/>
          <p:cNvPicPr/>
          <p:nvPr/>
        </p:nvPicPr>
        <p:blipFill>
          <a:blip r:embed="rId2"/>
          <a:stretch/>
        </p:blipFill>
        <p:spPr>
          <a:xfrm>
            <a:off x="7081560" y="1759320"/>
            <a:ext cx="1882440" cy="4190400"/>
          </a:xfrm>
          <a:prstGeom prst="rect">
            <a:avLst/>
          </a:prstGeom>
          <a:ln>
            <a:noFill/>
          </a:ln>
        </p:spPr>
      </p:pic>
      <p:pic>
        <p:nvPicPr>
          <p:cNvPr id="154" name="Рисунок 5" descr=""/>
          <p:cNvPicPr/>
          <p:nvPr/>
        </p:nvPicPr>
        <p:blipFill>
          <a:blip r:embed="rId3"/>
          <a:stretch/>
        </p:blipFill>
        <p:spPr>
          <a:xfrm>
            <a:off x="9115920" y="1759320"/>
            <a:ext cx="1882440" cy="4190400"/>
          </a:xfrm>
          <a:prstGeom prst="rect">
            <a:avLst/>
          </a:prstGeom>
          <a:ln>
            <a:noFill/>
          </a:ln>
        </p:spPr>
      </p:pic>
      <p:pic>
        <p:nvPicPr>
          <p:cNvPr id="155" name="Рисунок 11" descr=""/>
          <p:cNvPicPr/>
          <p:nvPr/>
        </p:nvPicPr>
        <p:blipFill>
          <a:blip r:embed="rId4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507960" y="574920"/>
            <a:ext cx="9477720" cy="203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7" name="Line 2"/>
          <p:cNvSpPr/>
          <p:nvPr/>
        </p:nvSpPr>
        <p:spPr>
          <a:xfrm>
            <a:off x="596880" y="6048000"/>
            <a:ext cx="10914480" cy="972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58" name="CustomShape 3"/>
          <p:cNvSpPr/>
          <p:nvPr/>
        </p:nvSpPr>
        <p:spPr>
          <a:xfrm>
            <a:off x="597240" y="6211800"/>
            <a:ext cx="29840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59" name="Рисунок 11" descr=""/>
          <p:cNvPicPr/>
          <p:nvPr/>
        </p:nvPicPr>
        <p:blipFill>
          <a:blip r:embed="rId1"/>
          <a:stretch/>
        </p:blipFill>
        <p:spPr>
          <a:xfrm>
            <a:off x="1011600" y="1099440"/>
            <a:ext cx="911160" cy="2648520"/>
          </a:xfrm>
          <a:prstGeom prst="rect">
            <a:avLst/>
          </a:prstGeom>
          <a:ln>
            <a:noFill/>
          </a:ln>
        </p:spPr>
      </p:pic>
      <p:pic>
        <p:nvPicPr>
          <p:cNvPr id="160" name="Рисунок 14" descr=""/>
          <p:cNvPicPr/>
          <p:nvPr/>
        </p:nvPicPr>
        <p:blipFill>
          <a:blip r:embed="rId2"/>
          <a:stretch/>
        </p:blipFill>
        <p:spPr>
          <a:xfrm>
            <a:off x="2089440" y="1108440"/>
            <a:ext cx="952920" cy="2648520"/>
          </a:xfrm>
          <a:prstGeom prst="rect">
            <a:avLst/>
          </a:prstGeom>
          <a:ln>
            <a:noFill/>
          </a:ln>
        </p:spPr>
      </p:pic>
      <p:pic>
        <p:nvPicPr>
          <p:cNvPr id="161" name="Рисунок 16" descr=""/>
          <p:cNvPicPr/>
          <p:nvPr/>
        </p:nvPicPr>
        <p:blipFill>
          <a:blip r:embed="rId3"/>
          <a:stretch/>
        </p:blipFill>
        <p:spPr>
          <a:xfrm>
            <a:off x="3206160" y="1103760"/>
            <a:ext cx="1446840" cy="2648520"/>
          </a:xfrm>
          <a:prstGeom prst="rect">
            <a:avLst/>
          </a:prstGeom>
          <a:ln>
            <a:noFill/>
          </a:ln>
        </p:spPr>
      </p:pic>
      <p:pic>
        <p:nvPicPr>
          <p:cNvPr id="162" name="Рисунок 17" descr=""/>
          <p:cNvPicPr/>
          <p:nvPr/>
        </p:nvPicPr>
        <p:blipFill>
          <a:blip r:embed="rId4"/>
          <a:stretch/>
        </p:blipFill>
        <p:spPr>
          <a:xfrm>
            <a:off x="4748760" y="1103760"/>
            <a:ext cx="1731600" cy="2648520"/>
          </a:xfrm>
          <a:prstGeom prst="rect">
            <a:avLst/>
          </a:prstGeom>
          <a:ln>
            <a:noFill/>
          </a:ln>
        </p:spPr>
      </p:pic>
      <p:pic>
        <p:nvPicPr>
          <p:cNvPr id="163" name="Рисунок 18" descr=""/>
          <p:cNvPicPr/>
          <p:nvPr/>
        </p:nvPicPr>
        <p:blipFill>
          <a:blip r:embed="rId5"/>
          <a:stretch/>
        </p:blipFill>
        <p:spPr>
          <a:xfrm>
            <a:off x="6523560" y="1099440"/>
            <a:ext cx="4977720" cy="2652840"/>
          </a:xfrm>
          <a:prstGeom prst="rect">
            <a:avLst/>
          </a:prstGeom>
          <a:ln>
            <a:noFill/>
          </a:ln>
        </p:spPr>
      </p:pic>
      <p:pic>
        <p:nvPicPr>
          <p:cNvPr id="164" name="Рисунок 19" descr=""/>
          <p:cNvPicPr/>
          <p:nvPr/>
        </p:nvPicPr>
        <p:blipFill>
          <a:blip r:embed="rId6"/>
          <a:stretch/>
        </p:blipFill>
        <p:spPr>
          <a:xfrm>
            <a:off x="6523560" y="3794040"/>
            <a:ext cx="4987080" cy="1800360"/>
          </a:xfrm>
          <a:prstGeom prst="rect">
            <a:avLst/>
          </a:prstGeom>
          <a:ln>
            <a:noFill/>
          </a:ln>
        </p:spPr>
      </p:pic>
      <p:pic>
        <p:nvPicPr>
          <p:cNvPr id="165" name="Рисунок 20" descr=""/>
          <p:cNvPicPr/>
          <p:nvPr/>
        </p:nvPicPr>
        <p:blipFill>
          <a:blip r:embed="rId7"/>
          <a:stretch/>
        </p:blipFill>
        <p:spPr>
          <a:xfrm>
            <a:off x="4748760" y="3794040"/>
            <a:ext cx="1731600" cy="1800360"/>
          </a:xfrm>
          <a:prstGeom prst="rect">
            <a:avLst/>
          </a:prstGeom>
          <a:ln>
            <a:noFill/>
          </a:ln>
        </p:spPr>
      </p:pic>
      <p:pic>
        <p:nvPicPr>
          <p:cNvPr id="166" name="Рисунок 21" descr=""/>
          <p:cNvPicPr/>
          <p:nvPr/>
        </p:nvPicPr>
        <p:blipFill>
          <a:blip r:embed="rId8"/>
          <a:stretch/>
        </p:blipFill>
        <p:spPr>
          <a:xfrm>
            <a:off x="999000" y="3835800"/>
            <a:ext cx="3653640" cy="1733040"/>
          </a:xfrm>
          <a:prstGeom prst="rect">
            <a:avLst/>
          </a:prstGeom>
          <a:ln>
            <a:noFill/>
          </a:ln>
        </p:spPr>
      </p:pic>
      <p:pic>
        <p:nvPicPr>
          <p:cNvPr id="167" name="Рисунок 15" descr=""/>
          <p:cNvPicPr/>
          <p:nvPr/>
        </p:nvPicPr>
        <p:blipFill>
          <a:blip r:embed="rId9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Опыт работы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9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0" name="CustomShape 3"/>
          <p:cNvSpPr/>
          <p:nvPr/>
        </p:nvSpPr>
        <p:spPr>
          <a:xfrm>
            <a:off x="905040" y="1299960"/>
            <a:ext cx="1024488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Электромонтаж и автоматизация Асфальтно-бетонного завода п. Тайынша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71" name="Line 4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2" name="CustomShape 5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73" name="Рисунок 6" descr=""/>
          <p:cNvPicPr/>
          <p:nvPr/>
        </p:nvPicPr>
        <p:blipFill>
          <a:blip r:embed="rId1"/>
          <a:stretch/>
        </p:blipFill>
        <p:spPr>
          <a:xfrm>
            <a:off x="1612800" y="1822680"/>
            <a:ext cx="6975000" cy="3922920"/>
          </a:xfrm>
          <a:prstGeom prst="rect">
            <a:avLst/>
          </a:prstGeom>
          <a:ln>
            <a:noFill/>
          </a:ln>
        </p:spPr>
      </p:pic>
      <p:pic>
        <p:nvPicPr>
          <p:cNvPr id="174" name="Рисунок 8" descr=""/>
          <p:cNvPicPr/>
          <p:nvPr/>
        </p:nvPicPr>
        <p:blipFill>
          <a:blip r:embed="rId2"/>
          <a:stretch/>
        </p:blipFill>
        <p:spPr>
          <a:xfrm>
            <a:off x="8588520" y="1838520"/>
            <a:ext cx="2197440" cy="3907080"/>
          </a:xfrm>
          <a:prstGeom prst="rect">
            <a:avLst/>
          </a:prstGeom>
          <a:ln>
            <a:noFill/>
          </a:ln>
        </p:spPr>
      </p:pic>
      <p:pic>
        <p:nvPicPr>
          <p:cNvPr id="175" name="Рисунок 9" descr=""/>
          <p:cNvPicPr/>
          <p:nvPr/>
        </p:nvPicPr>
        <p:blipFill>
          <a:blip r:embed="rId3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Лицензии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7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8" name="Line 3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9" name="CustomShape 4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80" name="Рисунок 8" descr=""/>
          <p:cNvPicPr/>
          <p:nvPr/>
        </p:nvPicPr>
        <p:blipFill>
          <a:blip r:embed="rId1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2" descr=""/>
          <p:cNvPicPr/>
          <p:nvPr/>
        </p:nvPicPr>
        <p:blipFill>
          <a:blip r:embed="rId2"/>
          <a:stretch/>
        </p:blipFill>
        <p:spPr>
          <a:xfrm>
            <a:off x="4156560" y="1206360"/>
            <a:ext cx="3276000" cy="4591080"/>
          </a:xfrm>
          <a:prstGeom prst="rect">
            <a:avLst/>
          </a:prstGeom>
          <a:ln>
            <a:noFill/>
          </a:ln>
        </p:spPr>
      </p:pic>
      <p:pic>
        <p:nvPicPr>
          <p:cNvPr id="182" name="Рисунок 3" descr=""/>
          <p:cNvPicPr/>
          <p:nvPr/>
        </p:nvPicPr>
        <p:blipFill>
          <a:blip r:embed="rId3"/>
          <a:stretch/>
        </p:blipFill>
        <p:spPr>
          <a:xfrm>
            <a:off x="7308360" y="1206360"/>
            <a:ext cx="3255120" cy="4596480"/>
          </a:xfrm>
          <a:prstGeom prst="rect">
            <a:avLst/>
          </a:prstGeom>
          <a:ln>
            <a:noFill/>
          </a:ln>
        </p:spPr>
      </p:pic>
      <p:pic>
        <p:nvPicPr>
          <p:cNvPr id="183" name="Рисунок 4" descr=""/>
          <p:cNvPicPr/>
          <p:nvPr/>
        </p:nvPicPr>
        <p:blipFill>
          <a:blip r:embed="rId4"/>
          <a:stretch/>
        </p:blipFill>
        <p:spPr>
          <a:xfrm>
            <a:off x="904680" y="1206360"/>
            <a:ext cx="3251160" cy="4604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Оборудование и инструмент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85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86" name="Line 3"/>
          <p:cNvSpPr/>
          <p:nvPr/>
        </p:nvSpPr>
        <p:spPr>
          <a:xfrm>
            <a:off x="745200" y="61074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87" name="CustomShape 4"/>
          <p:cNvSpPr/>
          <p:nvPr/>
        </p:nvSpPr>
        <p:spPr>
          <a:xfrm>
            <a:off x="512640" y="6265080"/>
            <a:ext cx="3306960" cy="63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ahoma"/>
                <a:ea typeface="Tahoma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88" name="Рисунок 2" descr=""/>
          <p:cNvPicPr/>
          <p:nvPr/>
        </p:nvPicPr>
        <p:blipFill>
          <a:blip r:embed="rId1"/>
          <a:stretch/>
        </p:blipFill>
        <p:spPr>
          <a:xfrm>
            <a:off x="6362280" y="1953000"/>
            <a:ext cx="5230800" cy="2940480"/>
          </a:xfrm>
          <a:prstGeom prst="rect">
            <a:avLst/>
          </a:prstGeom>
          <a:ln>
            <a:noFill/>
          </a:ln>
        </p:spPr>
      </p:pic>
      <p:sp>
        <p:nvSpPr>
          <p:cNvPr id="189" name="CustomShape 5"/>
          <p:cNvSpPr/>
          <p:nvPr/>
        </p:nvSpPr>
        <p:spPr>
          <a:xfrm>
            <a:off x="745560" y="2270160"/>
            <a:ext cx="5402520" cy="1614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Имеется производственная база </a:t>
            </a:r>
            <a:r>
              <a:rPr b="1" lang="en-US" sz="20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2"/>
              </a:rPr>
              <a:t>https://</a:t>
            </a:r>
            <a:r>
              <a:rPr b="1" lang="en-US" sz="20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3"/>
              </a:rPr>
              <a:t>2gis.kz/kokshetau/geo/70000001059274267</a:t>
            </a:r>
            <a:r>
              <a:rPr b="1" lang="ru-RU" sz="2000" spc="-1" strike="noStrike">
                <a:solidFill>
                  <a:srgbClr val="767171"/>
                </a:solidFill>
                <a:latin typeface="Calibri"/>
                <a:ea typeface="DejaVu Sans"/>
              </a:rPr>
              <a:t>, машины и весь необходимый инструмент для производства высоковольтных, низковольтных работ, а также АСУТП и КИПиА.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90" name="Рисунок 9" descr=""/>
          <p:cNvPicPr/>
          <p:nvPr/>
        </p:nvPicPr>
        <p:blipFill>
          <a:blip r:embed="rId4"/>
          <a:stretch/>
        </p:blipFill>
        <p:spPr>
          <a:xfrm>
            <a:off x="11131560" y="6265080"/>
            <a:ext cx="580680" cy="4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685800" y="238680"/>
            <a:ext cx="1149696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ru-RU" sz="2400" spc="-1" strike="noStrike" cap="all">
                <a:solidFill>
                  <a:srgbClr val="ff0000"/>
                </a:solidFill>
                <a:latin typeface="Tahoma"/>
                <a:ea typeface="Tahoma"/>
              </a:rPr>
              <a:t>контакты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92" name="Line 2"/>
          <p:cNvSpPr/>
          <p:nvPr/>
        </p:nvSpPr>
        <p:spPr>
          <a:xfrm>
            <a:off x="685440" y="83628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93" name="CustomShape 3"/>
          <p:cNvSpPr/>
          <p:nvPr/>
        </p:nvSpPr>
        <p:spPr>
          <a:xfrm>
            <a:off x="685800" y="961560"/>
            <a:ext cx="10907280" cy="242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ТОО «КокшеПромЭнерго»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Адрес: </a:t>
            </a: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020010, Республика Казахстан, Акмолинская область, Кокшетау Г .А., г. Кокшетау, улица Шокана Уалиханова, дом № 34, 1, БИН: 201240028675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1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Телефон/email: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+7 771 592 3524 Салихов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1"/>
              </a:rPr>
              <a:t>Руслан</a:t>
            </a:r>
            <a:r>
              <a:rPr b="0" lang="en-US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2"/>
              </a:rPr>
              <a:t>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3"/>
              </a:rPr>
              <a:t>/</a:t>
            </a:r>
            <a:r>
              <a:rPr b="0" lang="en-US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4"/>
              </a:rPr>
              <a:t>rus.9999_99@mail.ru</a:t>
            </a: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 – Директор;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+7 705 518 76 81 Сергиеня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5"/>
              </a:rPr>
              <a:t>Александр</a:t>
            </a:r>
            <a:r>
              <a:rPr b="0" lang="en-US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6"/>
              </a:rPr>
              <a:t> </a:t>
            </a: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7"/>
              </a:rPr>
              <a:t>/</a:t>
            </a:r>
            <a:r>
              <a:rPr b="0" lang="en-US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8"/>
              </a:rPr>
              <a:t>aleksandr020390@mail.ru</a:t>
            </a:r>
            <a:r>
              <a:rPr b="0" lang="en-US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 – </a:t>
            </a:r>
            <a:r>
              <a:rPr b="0" lang="ru-RU" sz="1800" spc="-1" strike="noStrike">
                <a:solidFill>
                  <a:srgbClr val="767171"/>
                </a:solidFill>
                <a:latin typeface="Calibri"/>
                <a:ea typeface="DejaVu Sans"/>
              </a:rPr>
              <a:t>Технический директор.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4" name="Line 4"/>
          <p:cNvSpPr/>
          <p:nvPr/>
        </p:nvSpPr>
        <p:spPr>
          <a:xfrm>
            <a:off x="685440" y="6255000"/>
            <a:ext cx="109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5564</TotalTime>
  <Application>LibreOffice/6.4.7.2$Linux_X86_64 LibreOffice_project/40$Build-2</Application>
  <Words>438</Words>
  <Paragraphs>78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2015-03-05T15:08:22Z</dcterms:created>
  <dc:creator>Ospanov</dc:creator>
  <dc:description/>
  <dc:language>ru-RU</dc:language>
  <cp:lastModifiedBy/>
  <cp:lastPrinted>2015-03-10T04:18:57Z</cp:lastPrinted>
  <dcterms:modified xsi:type="dcterms:W3CDTF">2023-02-23T07:13:40Z</dcterms:modified>
  <cp:revision>102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13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14</vt:i4>
  </property>
</Properties>
</file>