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67" r:id="rId4"/>
    <p:sldId id="273" r:id="rId5"/>
    <p:sldId id="275" r:id="rId6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5151" y="5691096"/>
            <a:ext cx="5151747" cy="719680"/>
          </a:xfrm>
        </p:spPr>
        <p:txBody>
          <a:bodyPr>
            <a:normAutofit fontScale="90000"/>
          </a:bodyPr>
          <a:lstStyle/>
          <a:p>
            <a:r>
              <a:rPr lang="ru-RU" sz="3000" dirty="0" smtClean="0"/>
              <a:t>Складской комплекс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ru-RU" sz="3000" dirty="0" smtClean="0"/>
              <a:t> класса А</a:t>
            </a:r>
            <a:endParaRPr lang="ru-RU" sz="3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71"/>
          <p:cNvSpPr>
            <a:spLocks noChangeArrowheads="1"/>
          </p:cNvSpPr>
          <p:nvPr/>
        </p:nvSpPr>
        <p:spPr bwMode="auto">
          <a:xfrm>
            <a:off x="8873996" y="6256789"/>
            <a:ext cx="3028415" cy="3079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1474788" eaLnBrk="1" latinLnBrk="1" hangingPunct="1">
              <a:spcBef>
                <a:spcPct val="50000"/>
              </a:spcBef>
            </a:pPr>
            <a:r>
              <a:rPr lang="en-US" altLang="ko-KR" sz="2000" b="1" i="1" dirty="0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ALMATY, KAZAKHSTAN</a:t>
            </a:r>
          </a:p>
        </p:txBody>
      </p:sp>
      <p:sp>
        <p:nvSpPr>
          <p:cNvPr id="4" name="TextBox 22"/>
          <p:cNvSpPr txBox="1">
            <a:spLocks noChangeArrowheads="1"/>
          </p:cNvSpPr>
          <p:nvPr/>
        </p:nvSpPr>
        <p:spPr bwMode="auto">
          <a:xfrm>
            <a:off x="235926" y="5134335"/>
            <a:ext cx="113567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57263" eaLnBrk="1" latinLnBrk="1" hangingPunct="1">
              <a:spcBef>
                <a:spcPct val="50000"/>
              </a:spcBef>
            </a:pPr>
            <a:endParaRPr lang="ru-RU" altLang="ko-KR" sz="1600" b="1" dirty="0"/>
          </a:p>
          <a:p>
            <a:pPr defTabSz="957263" eaLnBrk="1" latinLnBrk="1" hangingPunct="1">
              <a:spcBef>
                <a:spcPct val="50000"/>
              </a:spcBef>
            </a:pPr>
            <a:endParaRPr lang="en-US" altLang="ko-KR" sz="1600" b="1" dirty="0">
              <a:latin typeface="맑은 고딕" pitchFamily="34" charset="-127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568099" y="902281"/>
            <a:ext cx="2980221" cy="1238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88" y="331301"/>
            <a:ext cx="5715000" cy="4076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099" y="331301"/>
            <a:ext cx="3181794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8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36830" y="2684585"/>
            <a:ext cx="7049843" cy="227427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641" y="22956"/>
            <a:ext cx="29193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Exotc350 Bd BT" panose="04030805050B02020A03" pitchFamily="82" charset="0"/>
              </a:rPr>
              <a:t>Warehouse </a:t>
            </a:r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Exotc350 Bd BT" panose="04030805050B02020A03" pitchFamily="82" charset="0"/>
              </a:rPr>
              <a:t>Zhetysu</a:t>
            </a:r>
            <a:endParaRPr lang="ru-RU" sz="3600" dirty="0"/>
          </a:p>
        </p:txBody>
      </p:sp>
      <p:graphicFrame>
        <p:nvGraphicFramePr>
          <p:cNvPr id="6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871198"/>
              </p:ext>
            </p:extLst>
          </p:nvPr>
        </p:nvGraphicFramePr>
        <p:xfrm>
          <a:off x="1629507" y="751743"/>
          <a:ext cx="10011508" cy="5550669"/>
        </p:xfrm>
        <a:graphic>
          <a:graphicData uri="http://schemas.openxmlformats.org/drawingml/2006/table">
            <a:tbl>
              <a:tblPr/>
              <a:tblGrid>
                <a:gridCol w="3250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585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5pPr>
                      <a:lvl6pPr marL="25146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6pPr>
                      <a:lvl7pPr marL="29718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7pPr>
                      <a:lvl8pPr marL="34290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8pPr>
                      <a:lvl9pPr marL="38862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Месторасположение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5pPr>
                      <a:lvl6pPr marL="25146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6pPr>
                      <a:lvl7pPr marL="29718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7pPr>
                      <a:lvl8pPr marL="34290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8pPr>
                      <a:lvl9pPr marL="38862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Казахстан </a:t>
                      </a:r>
                      <a:r>
                        <a:rPr kumimoji="0" lang="ru-RU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Алматинская</a:t>
                      </a: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область, </a:t>
                      </a:r>
                      <a:r>
                        <a:rPr kumimoji="0" lang="ru-RU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Илийский</a:t>
                      </a: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район п. </a:t>
                      </a:r>
                      <a:r>
                        <a:rPr kumimoji="0" lang="ru-RU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Отеген</a:t>
                      </a: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Батыра, ул. Калинина 1д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751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5pPr>
                      <a:lvl6pPr marL="25146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6pPr>
                      <a:lvl7pPr marL="29718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7pPr>
                      <a:lvl8pPr marL="34290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8pPr>
                      <a:lvl9pPr marL="38862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Целевое назначение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5pPr>
                      <a:lvl6pPr marL="25146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6pPr>
                      <a:lvl7pPr marL="29718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7pPr>
                      <a:lvl8pPr marL="34290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8pPr>
                      <a:lvl9pPr marL="38862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Складской комплекс класса </a:t>
                      </a: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А </a:t>
                      </a:r>
                      <a:r>
                        <a:rPr kumimoji="1"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(по классификации </a:t>
                      </a:r>
                      <a:r>
                        <a:rPr kumimoji="1" lang="ru-RU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Swiss</a:t>
                      </a:r>
                      <a:r>
                        <a:rPr kumimoji="1"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ru-RU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Realty</a:t>
                      </a:r>
                      <a:r>
                        <a:rPr kumimoji="1"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ru-RU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Group</a:t>
                      </a:r>
                      <a:r>
                        <a:rPr kumimoji="1"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с железнодорожным тупиком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217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5pPr>
                      <a:lvl6pPr marL="25146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6pPr>
                      <a:lvl7pPr marL="29718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7pPr>
                      <a:lvl8pPr marL="34290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8pPr>
                      <a:lvl9pPr marL="38862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Общая площадь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5pPr>
                      <a:lvl6pPr marL="25146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6pPr>
                      <a:lvl7pPr marL="29718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7pPr>
                      <a:lvl8pPr marL="34290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8pPr>
                      <a:lvl9pPr marL="38862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3 336 м2, площадь СВХ – 2 041,53 м2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85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5pPr>
                      <a:lvl6pPr marL="25146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6pPr>
                      <a:lvl7pPr marL="29718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7pPr>
                      <a:lvl8pPr marL="34290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8pPr>
                      <a:lvl9pPr marL="38862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- Имеется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5pPr>
                      <a:lvl6pPr marL="25146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6pPr>
                      <a:lvl7pPr marL="29718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7pPr>
                      <a:lvl8pPr marL="34290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8pPr>
                      <a:lvl9pPr marL="38862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закрытая площадка под коммерческое хранение, оборудованная погрузочно-разгрузочной техникой и многоярусной стеллажной системой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85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5pPr>
                      <a:lvl6pPr marL="25146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6pPr>
                      <a:lvl7pPr marL="29718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7pPr>
                      <a:lvl8pPr marL="34290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8pPr>
                      <a:lvl9pPr marL="38862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- Оказываем услуги по: 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5pPr>
                      <a:lvl6pPr marL="25146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6pPr>
                      <a:lvl7pPr marL="29718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7pPr>
                      <a:lvl8pPr marL="34290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8pPr>
                      <a:lvl9pPr marL="3886200" indent="-22860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맑은 고딕" panose="020B0503020000020004" pitchFamily="34" charset="-127"/>
                          <a:ea typeface="맑은 고딕" panose="020B0503020000020004" pitchFamily="34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• Таможенному хранению;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• Хранению товаров, поступающих автомобильным и ж/д транспортом;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• Погрузочно-разгрузочным работам: механизированная обработка груза на паллетах, ручная обработка груза, крановые работы, </a:t>
                      </a:r>
                      <a:r>
                        <a:rPr kumimoji="0" lang="ru-RU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межскладское</a:t>
                      </a: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 перемещение грузов;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• Отбору и комплектации заказов;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• Обработке товаров (упаковка, маркировка, </a:t>
                      </a:r>
                      <a:r>
                        <a:rPr kumimoji="0" lang="ru-RU" altLang="ko-K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паллетирование</a:t>
                      </a: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);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• Партийный и сервисный учет;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• Предоставлению отчетов о движении товаров на складе;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• Страхованию(на стороне) товара, хранящегося на складе.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34" charset="-127"/>
                          <a:cs typeface="Arial" panose="020B0604020202020204" pitchFamily="34" charset="0"/>
                        </a:rPr>
                        <a:t>• Услуги по заказу, оформлению и отправке вагонов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218218" y="662747"/>
            <a:ext cx="4657258" cy="52211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50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Общий план 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комплекса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641" y="22956"/>
            <a:ext cx="29193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Exotc350 Bd BT" panose="04030805050B02020A03" pitchFamily="82" charset="0"/>
              </a:rPr>
              <a:t>Warehouse </a:t>
            </a:r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Exotc350 Bd BT" panose="04030805050B02020A03" pitchFamily="82" charset="0"/>
              </a:rPr>
              <a:t>Zhetysu</a:t>
            </a:r>
            <a:endParaRPr lang="ru-RU" sz="3600" dirty="0"/>
          </a:p>
        </p:txBody>
      </p:sp>
      <p:graphicFrame>
        <p:nvGraphicFramePr>
          <p:cNvPr id="23554" name="Объект 2"/>
          <p:cNvGraphicFramePr>
            <a:graphicFrameLocks noChangeAspect="1"/>
          </p:cNvGraphicFramePr>
          <p:nvPr/>
        </p:nvGraphicFramePr>
        <p:xfrm>
          <a:off x="2082190" y="1154968"/>
          <a:ext cx="8958262" cy="554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CorelDRAW" r:id="rId3" imgW="9377640" imgH="5825160" progId="CorelDraw.Graphic.17">
                  <p:embed/>
                </p:oleObj>
              </mc:Choice>
              <mc:Fallback>
                <p:oleObj name="CorelDRAW" r:id="rId3" imgW="9377640" imgH="5825160" progId="CorelDraw.Graphic.17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190" y="1154968"/>
                        <a:ext cx="8958262" cy="554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33513" y="1358138"/>
            <a:ext cx="3078918" cy="194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14"/>
          <p:cNvSpPr txBox="1">
            <a:spLocks/>
          </p:cNvSpPr>
          <p:nvPr/>
        </p:nvSpPr>
        <p:spPr>
          <a:xfrm>
            <a:off x="1663700" y="1765300"/>
            <a:ext cx="10083800" cy="463203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Фокусирование исключительно на профильном виде бизнеса – складской логистике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Char char=""/>
              <a:tabLst/>
              <a:defRPr/>
            </a:pPr>
            <a:endParaRPr kumimoji="0" lang="ru-RU" alt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Присутствие в ключевых транзитных и распределительных узлах </a:t>
            </a:r>
            <a:endParaRPr kumimoji="0" lang="en-US" alt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kumimoji="0" lang="en-US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 </a:t>
            </a: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региона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Char char=""/>
              <a:tabLst/>
              <a:defRPr/>
            </a:pPr>
            <a:endParaRPr kumimoji="0" lang="ru-RU" alt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Ориентация на клиентов из сектора «</a:t>
            </a:r>
            <a:r>
              <a:rPr kumimoji="0" lang="en-US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blue chips</a:t>
            </a: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»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Char char=""/>
              <a:tabLst/>
              <a:defRPr/>
            </a:pPr>
            <a:endParaRPr kumimoji="0" lang="ru-RU" alt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Соблюдение единых стандартов на всем складском комплексе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Char char=""/>
              <a:tabLst/>
              <a:defRPr/>
            </a:pPr>
            <a:endParaRPr kumimoji="0" lang="ru-RU" alt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Ориентация на долгосрочные партнёрские взаимоотношения с клиентами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168900" y="673100"/>
            <a:ext cx="6744676" cy="596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ru-RU" altLang="ru-RU" sz="3200" u="sng" dirty="0" smtClean="0">
                <a:latin typeface="Times New Roman" pitchFamily="18" charset="0"/>
                <a:cs typeface="Times New Roman" pitchFamily="18" charset="0"/>
              </a:rPr>
              <a:t>Бизнес-модель</a:t>
            </a:r>
            <a:r>
              <a:rPr lang="en-GB" alt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altLang="ru-RU" sz="3200" dirty="0" smtClean="0">
                <a:latin typeface="Times New Roman" pitchFamily="18" charset="0"/>
                <a:cs typeface="Times New Roman" pitchFamily="18" charset="0"/>
              </a:rPr>
              <a:t> Философия бизнеса</a:t>
            </a:r>
            <a:endParaRPr lang="en-GB" alt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641" y="22956"/>
            <a:ext cx="29193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Exotc350 Bd BT" panose="04030805050B02020A03" pitchFamily="82" charset="0"/>
              </a:rPr>
              <a:t>Warehouse </a:t>
            </a:r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Exotc350 Bd BT" panose="04030805050B02020A03" pitchFamily="82" charset="0"/>
              </a:rPr>
              <a:t>Zhetysu</a:t>
            </a:r>
            <a:endParaRPr lang="ru-RU" sz="3600" dirty="0"/>
          </a:p>
        </p:txBody>
      </p:sp>
      <p:pic>
        <p:nvPicPr>
          <p:cNvPr id="27650" name="Picture 2" descr="C:\Users\D.C.COM\Desktop\halytex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3987" y="3411033"/>
            <a:ext cx="2589213" cy="16896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89212" y="2133600"/>
            <a:ext cx="6821488" cy="68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400" i="1" dirty="0" smtClean="0">
                <a:latin typeface="Arial" pitchFamily="34" charset="0"/>
                <a:cs typeface="Arial" pitchFamily="34" charset="0"/>
              </a:rPr>
              <a:t>Благодарим за внимание</a:t>
            </a:r>
            <a:endParaRPr lang="ru-RU" sz="4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575800" y="673100"/>
            <a:ext cx="2337776" cy="596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r" fontAlgn="base" latinLnBrk="1"/>
            <a:r>
              <a:rPr lang="ru-RU" altLang="ru-RU" sz="3200" dirty="0" smtClean="0">
                <a:latin typeface="Times New Roman" pitchFamily="18" charset="0"/>
                <a:cs typeface="Times New Roman" pitchFamily="18" charset="0"/>
              </a:rPr>
              <a:t>Контакты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641" y="22956"/>
            <a:ext cx="29193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Exotc350 Bd BT" panose="04030805050B02020A03" pitchFamily="82" charset="0"/>
              </a:rPr>
              <a:t>Warehouse </a:t>
            </a:r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Exotc350 Bd BT" panose="04030805050B02020A03" pitchFamily="82" charset="0"/>
              </a:rPr>
              <a:t>Zhetysu</a:t>
            </a:r>
            <a:endParaRPr lang="ru-RU" sz="3600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2000126" y="3032763"/>
            <a:ext cx="5467473" cy="3684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</a:pPr>
            <a:r>
              <a:rPr kumimoji="0" lang="ru-RU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Контактные телефоны ;</a:t>
            </a:r>
            <a:r>
              <a:rPr lang="en-US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Exotc350 Bd BT" panose="04030805050B02020A03" pitchFamily="82" charset="0"/>
              </a:rPr>
              <a:t> Warehouse </a:t>
            </a:r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Exotc350 Bd BT" panose="04030805050B02020A03" pitchFamily="82" charset="0"/>
              </a:rPr>
              <a:t>Zhetysu</a:t>
            </a:r>
            <a:endParaRPr lang="ru-RU" sz="3200" dirty="0" smtClean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endParaRPr kumimoji="0" lang="ru-RU" sz="16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lvl="0" indent="-342900">
              <a:spcBef>
                <a:spcPts val="1000"/>
              </a:spcBef>
              <a:buClr>
                <a:schemeClr val="accent1"/>
              </a:buClr>
              <a:defRPr/>
            </a:pPr>
            <a:r>
              <a:rPr lang="ru-RU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Директор</a:t>
            </a:r>
            <a:r>
              <a:rPr lang="ru-RU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6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Теміртас</a:t>
            </a:r>
            <a:r>
              <a:rPr lang="ru-RU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Руслан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Тел.</a:t>
            </a:r>
            <a:r>
              <a:rPr lang="ru-RU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+7</a:t>
            </a:r>
            <a:r>
              <a:rPr kumimoji="0" lang="ru-RU" sz="1600" b="1" i="1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708</a:t>
            </a:r>
            <a:r>
              <a:rPr kumimoji="0" lang="ru-RU" sz="1600" b="1" i="1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204 66 26</a:t>
            </a:r>
            <a:endParaRPr kumimoji="0" lang="ru-RU" sz="1600" b="1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lang="ru-RU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Начальник склада: </a:t>
            </a:r>
            <a:r>
              <a:rPr lang="ru-RU" sz="16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Баймагамбетова</a:t>
            </a:r>
            <a:r>
              <a:rPr 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Бибигуль</a:t>
            </a:r>
            <a:endParaRPr kumimoji="0" lang="ru-RU" sz="1600" b="1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Тел: </a:t>
            </a: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+7 701 710 72</a:t>
            </a:r>
            <a:r>
              <a:rPr kumimoji="0" lang="ru-RU" sz="1600" b="1" i="1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15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lang="ru-RU" sz="1600" i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Городской:</a:t>
            </a:r>
            <a:r>
              <a:rPr lang="ru-RU" sz="1600" b="1" i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+7 700 979 15 56</a:t>
            </a:r>
            <a:endParaRPr kumimoji="0" lang="ru-RU" sz="1600" b="1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почта.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warehouse_zh@gmail.com</a:t>
            </a:r>
            <a:r>
              <a:rPr kumimoji="0" lang="en-US" sz="1600" b="0" i="1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ru-RU" sz="1600" b="0" i="1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lang="en-US" sz="1600" i="1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https://</a:t>
            </a:r>
            <a:r>
              <a:rPr lang="en-US" sz="1600" b="1" i="1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mywarehouse.kz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5649</TotalTime>
  <Words>263</Words>
  <Application>Microsoft Office PowerPoint</Application>
  <PresentationFormat>Широкоэкранный</PresentationFormat>
  <Paragraphs>47</Paragraphs>
  <Slides>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맑은 고딕</vt:lpstr>
      <vt:lpstr>Arial</vt:lpstr>
      <vt:lpstr>Century Gothic</vt:lpstr>
      <vt:lpstr>Exotc350 Bd BT</vt:lpstr>
      <vt:lpstr>휴먼엑스포</vt:lpstr>
      <vt:lpstr>HY중고딕</vt:lpstr>
      <vt:lpstr>Times New Roman</vt:lpstr>
      <vt:lpstr>Wingdings 3</vt:lpstr>
      <vt:lpstr>Легкий дым</vt:lpstr>
      <vt:lpstr>CorelDRAW</vt:lpstr>
      <vt:lpstr>Складской комплекс  класса 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проекта Warehouse Jetisu</dc:title>
  <dc:creator>Admin</dc:creator>
  <cp:lastModifiedBy>Баймагамбетова Б.</cp:lastModifiedBy>
  <cp:revision>120</cp:revision>
  <cp:lastPrinted>2017-10-16T03:53:56Z</cp:lastPrinted>
  <dcterms:created xsi:type="dcterms:W3CDTF">2015-06-10T13:28:13Z</dcterms:created>
  <dcterms:modified xsi:type="dcterms:W3CDTF">2017-12-14T10:17:39Z</dcterms:modified>
</cp:coreProperties>
</file>